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72"/>
  </p:notesMasterIdLst>
  <p:handoutMasterIdLst>
    <p:handoutMasterId r:id="rId73"/>
  </p:handoutMasterIdLst>
  <p:sldIdLst>
    <p:sldId id="701" r:id="rId2"/>
    <p:sldId id="652" r:id="rId3"/>
    <p:sldId id="653" r:id="rId4"/>
    <p:sldId id="654" r:id="rId5"/>
    <p:sldId id="655" r:id="rId6"/>
    <p:sldId id="697" r:id="rId7"/>
    <p:sldId id="656" r:id="rId8"/>
    <p:sldId id="657" r:id="rId9"/>
    <p:sldId id="658" r:id="rId10"/>
    <p:sldId id="659" r:id="rId11"/>
    <p:sldId id="660" r:id="rId12"/>
    <p:sldId id="705" r:id="rId13"/>
    <p:sldId id="661" r:id="rId14"/>
    <p:sldId id="662" r:id="rId15"/>
    <p:sldId id="663" r:id="rId16"/>
    <p:sldId id="706" r:id="rId17"/>
    <p:sldId id="664" r:id="rId18"/>
    <p:sldId id="699" r:id="rId19"/>
    <p:sldId id="665" r:id="rId20"/>
    <p:sldId id="707" r:id="rId21"/>
    <p:sldId id="666" r:id="rId22"/>
    <p:sldId id="695" r:id="rId23"/>
    <p:sldId id="696" r:id="rId24"/>
    <p:sldId id="667" r:id="rId25"/>
    <p:sldId id="668" r:id="rId26"/>
    <p:sldId id="669" r:id="rId27"/>
    <p:sldId id="708" r:id="rId28"/>
    <p:sldId id="670" r:id="rId29"/>
    <p:sldId id="683" r:id="rId30"/>
    <p:sldId id="684" r:id="rId31"/>
    <p:sldId id="685" r:id="rId32"/>
    <p:sldId id="686" r:id="rId33"/>
    <p:sldId id="671" r:id="rId34"/>
    <p:sldId id="692" r:id="rId35"/>
    <p:sldId id="617" r:id="rId36"/>
    <p:sldId id="643" r:id="rId37"/>
    <p:sldId id="640" r:id="rId38"/>
    <p:sldId id="674" r:id="rId39"/>
    <p:sldId id="675" r:id="rId40"/>
    <p:sldId id="618" r:id="rId41"/>
    <p:sldId id="619" r:id="rId42"/>
    <p:sldId id="642" r:id="rId43"/>
    <p:sldId id="676" r:id="rId44"/>
    <p:sldId id="698" r:id="rId45"/>
    <p:sldId id="678" r:id="rId46"/>
    <p:sldId id="623" r:id="rId47"/>
    <p:sldId id="624" r:id="rId48"/>
    <p:sldId id="625" r:id="rId49"/>
    <p:sldId id="626" r:id="rId50"/>
    <p:sldId id="627" r:id="rId51"/>
    <p:sldId id="709" r:id="rId52"/>
    <p:sldId id="628" r:id="rId53"/>
    <p:sldId id="673" r:id="rId54"/>
    <p:sldId id="693" r:id="rId55"/>
    <p:sldId id="690" r:id="rId56"/>
    <p:sldId id="691" r:id="rId57"/>
    <p:sldId id="681" r:id="rId58"/>
    <p:sldId id="644" r:id="rId59"/>
    <p:sldId id="645" r:id="rId60"/>
    <p:sldId id="646" r:id="rId61"/>
    <p:sldId id="682" r:id="rId62"/>
    <p:sldId id="629" r:id="rId63"/>
    <p:sldId id="630" r:id="rId64"/>
    <p:sldId id="631" r:id="rId65"/>
    <p:sldId id="632" r:id="rId66"/>
    <p:sldId id="633" r:id="rId67"/>
    <p:sldId id="634" r:id="rId68"/>
    <p:sldId id="700" r:id="rId69"/>
    <p:sldId id="687" r:id="rId70"/>
    <p:sldId id="702" r:id="rId71"/>
  </p:sldIdLst>
  <p:sldSz cx="9144000" cy="6858000" type="screen4x3"/>
  <p:notesSz cx="6781800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3300"/>
    <a:srgbClr val="9966FF"/>
    <a:srgbClr val="00CCFF"/>
    <a:srgbClr val="990099"/>
    <a:srgbClr val="333399"/>
    <a:srgbClr val="336600"/>
    <a:srgbClr val="FF99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 autoAdjust="0"/>
    <p:restoredTop sz="80769" autoAdjust="0"/>
  </p:normalViewPr>
  <p:slideViewPr>
    <p:cSldViewPr>
      <p:cViewPr varScale="1">
        <p:scale>
          <a:sx n="58" d="100"/>
          <a:sy n="58" d="100"/>
        </p:scale>
        <p:origin x="117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4" y="11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0E9DDF1-99C9-49AF-8CDF-F4FD41D5FEAD}" type="datetimeFigureOut">
              <a:rPr lang="zh-CN" altLang="en-US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BF1A240-3AB5-4BF3-A7B5-FB4F54FF9B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560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963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4875"/>
            <a:ext cx="5426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fld id="{6F9BF837-D125-4CAE-AB9E-A620A47221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680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0588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755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CA330D-2BE0-4818-97F3-267FD2F07C67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9351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/>
              <a:t>F:\00</a:t>
            </a:r>
            <a:r>
              <a:rPr lang="zh-CN" altLang="en-US" smtClean="0"/>
              <a:t>北方工大</a:t>
            </a:r>
            <a:r>
              <a:rPr lang="en-US" altLang="zh-CN" smtClean="0"/>
              <a:t>\99</a:t>
            </a:r>
            <a:r>
              <a:rPr lang="zh-CN" altLang="en-US" smtClean="0"/>
              <a:t>数据压缩技术</a:t>
            </a:r>
            <a:r>
              <a:rPr lang="en-US" altLang="zh-CN" smtClean="0"/>
              <a:t>2012\02</a:t>
            </a:r>
            <a:r>
              <a:rPr lang="zh-CN" altLang="en-US" smtClean="0"/>
              <a:t>课堂演示</a:t>
            </a:r>
            <a:r>
              <a:rPr lang="en-US" altLang="zh-CN" smtClean="0"/>
              <a:t>\01Lena&amp;</a:t>
            </a:r>
            <a:r>
              <a:rPr lang="zh-CN" altLang="en-US" smtClean="0"/>
              <a:t>皱纹</a:t>
            </a:r>
            <a:r>
              <a:rPr lang="en-US" altLang="zh-CN" smtClean="0"/>
              <a:t>&amp;</a:t>
            </a:r>
            <a:r>
              <a:rPr lang="zh-CN" altLang="en-US" smtClean="0"/>
              <a:t>登月</a:t>
            </a:r>
            <a:r>
              <a:rPr lang="en-US" altLang="zh-CN" smtClean="0"/>
              <a:t>\</a:t>
            </a:r>
            <a:r>
              <a:rPr lang="zh-CN" altLang="en-US" smtClean="0"/>
              <a:t>图象处理演示软件</a:t>
            </a:r>
            <a:r>
              <a:rPr lang="en-US" altLang="zh-CN" smtClean="0"/>
              <a:t>_</a:t>
            </a:r>
            <a:r>
              <a:rPr lang="zh-CN" altLang="en-US" smtClean="0"/>
              <a:t>注</a:t>
            </a:r>
            <a:r>
              <a:rPr lang="en-US" altLang="zh-CN" smtClean="0"/>
              <a:t>_org_DFT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64631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3512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_DFT</a:t>
            </a:r>
          </a:p>
          <a:p>
            <a:pPr eaLnBrk="1" hangingPunct="1"/>
            <a:r>
              <a:rPr lang="en-US" altLang="zh-CN" dirty="0" smtClean="0"/>
              <a:t>lena-gray512-24bit.bmp</a:t>
            </a:r>
          </a:p>
          <a:p>
            <a:pPr eaLnBrk="1" hangingPunct="1"/>
            <a:r>
              <a:rPr lang="zh-CN" altLang="en-US" dirty="0" smtClean="0"/>
              <a:t>图像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增强亮度</a:t>
            </a:r>
            <a:r>
              <a:rPr lang="en-US" altLang="zh-CN" dirty="0" smtClean="0"/>
              <a:t>-----</a:t>
            </a:r>
            <a:r>
              <a:rPr lang="zh-CN" altLang="en-US" dirty="0" smtClean="0"/>
              <a:t>圆圈大月亮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无法保存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无法反向看频谱</a:t>
            </a:r>
          </a:p>
        </p:txBody>
      </p:sp>
    </p:spTree>
    <p:extLst>
      <p:ext uri="{BB962C8B-B14F-4D97-AF65-F5344CB8AC3E}">
        <p14:creationId xmlns:p14="http://schemas.microsoft.com/office/powerpoint/2010/main" val="296850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\99</a:t>
            </a:r>
            <a:r>
              <a:rPr lang="zh-CN" altLang="en-US" dirty="0" smtClean="0"/>
              <a:t>数据压缩技术</a:t>
            </a:r>
            <a:r>
              <a:rPr lang="en-US" altLang="zh-CN" dirty="0" smtClean="0"/>
              <a:t>2012\02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org_DFT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lena-gray512-24bit.bmp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655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1753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4383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F:\00北方工大\97数字图像处理2012\05课堂演示\第3章图像变换\01Lena&amp;皱纹&amp;登月\图象处理演示软件_DFT</a:t>
            </a:r>
          </a:p>
          <a:p>
            <a:pPr eaLnBrk="1" hangingPunct="1"/>
            <a:r>
              <a:rPr lang="zh-CN" altLang="en-US" dirty="0" smtClean="0"/>
              <a:t>低通滤波器</a:t>
            </a:r>
          </a:p>
          <a:p>
            <a:pPr eaLnBrk="1" hangingPunct="1"/>
            <a:r>
              <a:rPr lang="en-US" altLang="zh-CN" dirty="0" smtClean="0"/>
              <a:t>woman.bmp</a:t>
            </a:r>
          </a:p>
          <a:p>
            <a:pPr eaLnBrk="1" hangingPunct="1"/>
            <a:r>
              <a:rPr lang="en-US" altLang="zh-CN" dirty="0" smtClean="0"/>
              <a:t>-filter60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7640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F:\00北方工大\97数字图像处理2012\05课堂演示\第3章图像变换\01Lena&amp;皱纹&amp;登月\图象处理演示软件_注_org1_DFT</a:t>
            </a:r>
          </a:p>
          <a:p>
            <a:pPr eaLnBrk="1" hangingPunct="1"/>
            <a:r>
              <a:rPr lang="zh-CN" altLang="en-US" dirty="0" smtClean="0"/>
              <a:t>低通滤波器</a:t>
            </a:r>
          </a:p>
          <a:p>
            <a:pPr eaLnBrk="1" hangingPunct="1"/>
            <a:r>
              <a:rPr lang="en-US" altLang="zh-CN" dirty="0" smtClean="0"/>
              <a:t>woman.bmp</a:t>
            </a:r>
          </a:p>
          <a:p>
            <a:pPr eaLnBrk="1" hangingPunct="1"/>
            <a:r>
              <a:rPr lang="en-US" altLang="zh-CN" dirty="0" smtClean="0"/>
              <a:t>-filter60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64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*</a:t>
            </a:r>
            <a:r>
              <a:rPr lang="en-US" altLang="zh-CN" dirty="0" smtClean="0"/>
              <a:t> =  </a:t>
            </a:r>
            <a:r>
              <a:rPr lang="zh-CN" altLang="en-US" dirty="0" smtClean="0"/>
              <a:t>共轭</a:t>
            </a:r>
          </a:p>
          <a:p>
            <a:pPr eaLnBrk="1" hangingPunct="1"/>
            <a:r>
              <a:rPr lang="zh-CN" altLang="en-US" dirty="0" smtClean="0"/>
              <a:t>虚部变负，实部不变。</a:t>
            </a:r>
          </a:p>
        </p:txBody>
      </p:sp>
    </p:spTree>
    <p:extLst>
      <p:ext uri="{BB962C8B-B14F-4D97-AF65-F5344CB8AC3E}">
        <p14:creationId xmlns:p14="http://schemas.microsoft.com/office/powerpoint/2010/main" val="263265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F:\00北方工大\97数字图像处理2012\05课堂演示\第3章图像变换\01Lena&amp;皱纹&amp;登月\图象处理演示软件_注_org_DFT</a:t>
            </a:r>
          </a:p>
          <a:p>
            <a:pPr eaLnBrk="1" hangingPunct="1"/>
            <a:r>
              <a:rPr lang="zh-CN" altLang="en-US" dirty="0" smtClean="0"/>
              <a:t>低通滤波器</a:t>
            </a:r>
          </a:p>
          <a:p>
            <a:pPr eaLnBrk="1" hangingPunct="1"/>
            <a:r>
              <a:rPr lang="en-US" altLang="zh-CN" dirty="0" smtClean="0"/>
              <a:t>woman.bmp</a:t>
            </a:r>
          </a:p>
          <a:p>
            <a:pPr eaLnBrk="1" hangingPunct="1"/>
            <a:r>
              <a:rPr lang="en-US" altLang="zh-CN" dirty="0" smtClean="0"/>
              <a:t>-filter60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1540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73997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_tong-moon5-256</a:t>
            </a:r>
            <a:r>
              <a:rPr lang="zh-CN" altLang="en-US" dirty="0" smtClean="0"/>
              <a:t>恢复</a:t>
            </a:r>
          </a:p>
          <a:p>
            <a:pPr eaLnBrk="1" hangingPunct="1"/>
            <a:r>
              <a:rPr lang="en-US" altLang="zh-CN" dirty="0" smtClean="0"/>
              <a:t>void </a:t>
            </a:r>
            <a:r>
              <a:rPr lang="en-US" altLang="zh-CN" dirty="0" err="1" smtClean="0"/>
              <a:t>CBmpDemoDoc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OnLpfilter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) </a:t>
            </a:r>
          </a:p>
          <a:p>
            <a:pPr eaLnBrk="1" hangingPunct="1"/>
            <a:r>
              <a:rPr lang="en-US" altLang="zh-CN" dirty="0" smtClean="0"/>
              <a:t>//</a:t>
            </a:r>
            <a:r>
              <a:rPr lang="zh-CN" altLang="en-US" dirty="0" smtClean="0"/>
              <a:t>理想低通滤波器 不用输入参数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lena-gray512-24bit.bmp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1996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_tong-moon5-256</a:t>
            </a:r>
            <a:r>
              <a:rPr lang="zh-CN" altLang="en-US" dirty="0" smtClean="0"/>
              <a:t>恢复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5066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_tong-moon5-256</a:t>
            </a:r>
            <a:r>
              <a:rPr lang="zh-CN" altLang="en-US" dirty="0" smtClean="0"/>
              <a:t>恢复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682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15332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ADB87E-41F3-4FB2-A5EF-28A06778E59B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6344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41196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右侧原图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877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\99</a:t>
            </a:r>
            <a:r>
              <a:rPr lang="zh-CN" altLang="en-US" dirty="0" smtClean="0"/>
              <a:t>数据压缩技术</a:t>
            </a:r>
            <a:r>
              <a:rPr lang="en-US" altLang="zh-CN" dirty="0" smtClean="0"/>
              <a:t>2012\02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_DFT </a:t>
            </a:r>
          </a:p>
          <a:p>
            <a:pPr eaLnBrk="1" hangingPunct="1"/>
            <a:r>
              <a:rPr lang="en-US" altLang="zh-CN" dirty="0" smtClean="0"/>
              <a:t> lena-gray512-24bit.bmp</a:t>
            </a:r>
          </a:p>
          <a:p>
            <a:pPr eaLnBrk="1" hangingPunct="1"/>
            <a:r>
              <a:rPr lang="zh-CN" altLang="en-US" dirty="0" smtClean="0"/>
              <a:t>低通 </a:t>
            </a:r>
            <a:r>
              <a:rPr lang="en-US" altLang="zh-CN" dirty="0" smtClean="0"/>
              <a:t>100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再</a:t>
            </a:r>
            <a:r>
              <a:rPr lang="en-US" altLang="zh-CN" dirty="0" smtClean="0"/>
              <a:t>FFT</a:t>
            </a:r>
            <a:r>
              <a:rPr lang="zh-CN" altLang="en-US" dirty="0" smtClean="0"/>
              <a:t>看频谱</a:t>
            </a:r>
          </a:p>
        </p:txBody>
      </p:sp>
    </p:spTree>
    <p:extLst>
      <p:ext uri="{BB962C8B-B14F-4D97-AF65-F5344CB8AC3E}">
        <p14:creationId xmlns:p14="http://schemas.microsoft.com/office/powerpoint/2010/main" val="25605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*</a:t>
            </a:r>
            <a:r>
              <a:rPr lang="en-US" altLang="zh-CN" dirty="0" smtClean="0"/>
              <a:t> =  </a:t>
            </a:r>
            <a:r>
              <a:rPr lang="zh-CN" altLang="en-US" dirty="0" smtClean="0"/>
              <a:t>共轭</a:t>
            </a:r>
          </a:p>
          <a:p>
            <a:pPr eaLnBrk="1" hangingPunct="1"/>
            <a:r>
              <a:rPr lang="zh-CN" altLang="en-US" dirty="0" smtClean="0"/>
              <a:t>虚部变负，实部不变。</a:t>
            </a:r>
          </a:p>
        </p:txBody>
      </p:sp>
    </p:spTree>
    <p:extLst>
      <p:ext uri="{BB962C8B-B14F-4D97-AF65-F5344CB8AC3E}">
        <p14:creationId xmlns:p14="http://schemas.microsoft.com/office/powerpoint/2010/main" val="298980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61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8610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\99</a:t>
            </a:r>
            <a:r>
              <a:rPr lang="zh-CN" altLang="en-US" dirty="0" smtClean="0"/>
              <a:t>数据压缩技术</a:t>
            </a:r>
            <a:r>
              <a:rPr lang="en-US" altLang="zh-CN" dirty="0" smtClean="0"/>
              <a:t>2012\02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_tong-moon5-256</a:t>
            </a:r>
            <a:r>
              <a:rPr lang="zh-CN" altLang="en-US" dirty="0" smtClean="0"/>
              <a:t>恢复</a:t>
            </a:r>
          </a:p>
          <a:p>
            <a:pPr eaLnBrk="1" hangingPunct="1"/>
            <a:r>
              <a:rPr lang="zh-CN" altLang="en-US" dirty="0" smtClean="0"/>
              <a:t>带通进入 无参数</a:t>
            </a:r>
          </a:p>
          <a:p>
            <a:pPr eaLnBrk="1" hangingPunct="1"/>
            <a:r>
              <a:rPr lang="en-US" altLang="zh-CN" dirty="0" smtClean="0"/>
              <a:t>moon5.bmp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823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604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860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\99</a:t>
            </a:r>
            <a:r>
              <a:rPr lang="zh-CN" altLang="en-US" dirty="0" smtClean="0"/>
              <a:t>数据压缩技术</a:t>
            </a:r>
            <a:r>
              <a:rPr lang="en-US" altLang="zh-CN" dirty="0" smtClean="0"/>
              <a:t>2012\02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_tong-moon5-256</a:t>
            </a:r>
            <a:r>
              <a:rPr lang="zh-CN" altLang="en-US" dirty="0" smtClean="0"/>
              <a:t>恢复</a:t>
            </a:r>
          </a:p>
          <a:p>
            <a:pPr eaLnBrk="1" hangingPunct="1"/>
            <a:r>
              <a:rPr lang="zh-CN" altLang="en-US" dirty="0" smtClean="0"/>
              <a:t>带通进入</a:t>
            </a:r>
          </a:p>
          <a:p>
            <a:pPr eaLnBrk="1" hangingPunct="1"/>
            <a:r>
              <a:rPr lang="en-US" altLang="zh-CN" dirty="0" smtClean="0"/>
              <a:t>moon5.bmp</a:t>
            </a:r>
          </a:p>
        </p:txBody>
      </p:sp>
    </p:spTree>
    <p:extLst>
      <p:ext uri="{BB962C8B-B14F-4D97-AF65-F5344CB8AC3E}">
        <p14:creationId xmlns:p14="http://schemas.microsoft.com/office/powerpoint/2010/main" val="493209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573B-8481-4A7D-BBAE-50542ED02498}" type="slidenum">
              <a:rPr lang="en-US" altLang="zh-CN" smtClean="0"/>
              <a:pPr/>
              <a:t>69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9235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*</a:t>
            </a:r>
            <a:r>
              <a:rPr lang="en-US" altLang="zh-CN" dirty="0" smtClean="0"/>
              <a:t> =  </a:t>
            </a:r>
            <a:r>
              <a:rPr lang="zh-CN" altLang="en-US" dirty="0" smtClean="0"/>
              <a:t>共轭</a:t>
            </a:r>
          </a:p>
          <a:p>
            <a:pPr eaLnBrk="1" hangingPunct="1"/>
            <a:r>
              <a:rPr lang="zh-CN" altLang="en-US" dirty="0" smtClean="0"/>
              <a:t>虚部变负，实部不变。</a:t>
            </a:r>
          </a:p>
        </p:txBody>
      </p:sp>
    </p:spTree>
    <p:extLst>
      <p:ext uri="{BB962C8B-B14F-4D97-AF65-F5344CB8AC3E}">
        <p14:creationId xmlns:p14="http://schemas.microsoft.com/office/powerpoint/2010/main" val="285566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可以，</a:t>
            </a:r>
            <a:endParaRPr lang="en-US" altLang="zh-CN" dirty="0" smtClean="0"/>
          </a:p>
          <a:p>
            <a:r>
              <a:rPr lang="zh-CN" altLang="en-US" dirty="0" smtClean="0"/>
              <a:t>但每个点</a:t>
            </a:r>
            <a:r>
              <a:rPr lang="zh-CN" altLang="en-US" baseline="0" dirty="0" smtClean="0"/>
              <a:t> 是实部 与虚部 所以数据量与原先同。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272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*</a:t>
            </a:r>
            <a:r>
              <a:rPr lang="en-US" altLang="zh-CN" dirty="0" smtClean="0"/>
              <a:t> =  </a:t>
            </a:r>
            <a:r>
              <a:rPr lang="zh-CN" altLang="en-US" dirty="0" smtClean="0"/>
              <a:t>共轭</a:t>
            </a:r>
          </a:p>
          <a:p>
            <a:pPr eaLnBrk="1" hangingPunct="1"/>
            <a:r>
              <a:rPr lang="zh-CN" altLang="en-US" dirty="0" smtClean="0"/>
              <a:t>虚部变负，实部不变。</a:t>
            </a:r>
          </a:p>
        </p:txBody>
      </p:sp>
    </p:spTree>
    <p:extLst>
      <p:ext uri="{BB962C8B-B14F-4D97-AF65-F5344CB8AC3E}">
        <p14:creationId xmlns:p14="http://schemas.microsoft.com/office/powerpoint/2010/main" val="253357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15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*</a:t>
            </a:r>
            <a:r>
              <a:rPr lang="en-US" altLang="zh-CN" dirty="0" smtClean="0"/>
              <a:t> =  </a:t>
            </a:r>
            <a:r>
              <a:rPr lang="zh-CN" altLang="en-US" dirty="0" smtClean="0"/>
              <a:t>共轭</a:t>
            </a:r>
          </a:p>
          <a:p>
            <a:pPr eaLnBrk="1" hangingPunct="1"/>
            <a:r>
              <a:rPr lang="zh-CN" altLang="en-US" dirty="0" smtClean="0"/>
              <a:t>虚部变负，实部不变。</a:t>
            </a:r>
          </a:p>
        </p:txBody>
      </p:sp>
    </p:spTree>
    <p:extLst>
      <p:ext uri="{BB962C8B-B14F-4D97-AF65-F5344CB8AC3E}">
        <p14:creationId xmlns:p14="http://schemas.microsoft.com/office/powerpoint/2010/main" val="263830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\97</a:t>
            </a:r>
            <a:r>
              <a:rPr lang="zh-CN" altLang="en-US" dirty="0" smtClean="0"/>
              <a:t>数字图像处理</a:t>
            </a:r>
            <a:r>
              <a:rPr lang="en-US" altLang="zh-CN" dirty="0" smtClean="0"/>
              <a:t>2012\05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章图像变换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_DFT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68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D04EA6-05F5-466F-A2A9-0AB47FF7AE9E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A1FC0B-AB33-4868-8E41-C97D88127DF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 flipV="1">
            <a:off x="250825" y="6707188"/>
            <a:ext cx="892175" cy="730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11430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auto">
          <a:xfrm>
            <a:off x="13716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16002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 userDrawn="1"/>
        </p:nvSpPr>
        <p:spPr bwMode="auto">
          <a:xfrm>
            <a:off x="18288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auto">
          <a:xfrm>
            <a:off x="20574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3" name="Rectangle 16"/>
          <p:cNvSpPr>
            <a:spLocks noChangeArrowheads="1"/>
          </p:cNvSpPr>
          <p:nvPr userDrawn="1"/>
        </p:nvSpPr>
        <p:spPr bwMode="auto">
          <a:xfrm>
            <a:off x="2286000" y="6705600"/>
            <a:ext cx="22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4" name="Rectangle 17"/>
          <p:cNvSpPr>
            <a:spLocks noChangeArrowheads="1"/>
          </p:cNvSpPr>
          <p:nvPr userDrawn="1"/>
        </p:nvSpPr>
        <p:spPr bwMode="auto">
          <a:xfrm>
            <a:off x="25146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5" name="Rectangle 18"/>
          <p:cNvSpPr>
            <a:spLocks noChangeArrowheads="1"/>
          </p:cNvSpPr>
          <p:nvPr userDrawn="1"/>
        </p:nvSpPr>
        <p:spPr bwMode="auto">
          <a:xfrm>
            <a:off x="28194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6" name="Rectangle 19"/>
          <p:cNvSpPr>
            <a:spLocks noChangeArrowheads="1"/>
          </p:cNvSpPr>
          <p:nvPr userDrawn="1"/>
        </p:nvSpPr>
        <p:spPr bwMode="auto">
          <a:xfrm>
            <a:off x="31242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7" name="Rectangle 20"/>
          <p:cNvSpPr>
            <a:spLocks noChangeArrowheads="1"/>
          </p:cNvSpPr>
          <p:nvPr userDrawn="1"/>
        </p:nvSpPr>
        <p:spPr bwMode="auto">
          <a:xfrm>
            <a:off x="34290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8" name="Rectangle 21"/>
          <p:cNvSpPr>
            <a:spLocks noChangeArrowheads="1"/>
          </p:cNvSpPr>
          <p:nvPr userDrawn="1"/>
        </p:nvSpPr>
        <p:spPr bwMode="auto">
          <a:xfrm>
            <a:off x="37338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19" name="Rectangle 22"/>
          <p:cNvSpPr>
            <a:spLocks noChangeArrowheads="1"/>
          </p:cNvSpPr>
          <p:nvPr userDrawn="1"/>
        </p:nvSpPr>
        <p:spPr bwMode="auto">
          <a:xfrm>
            <a:off x="40386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0" name="Rectangle 23"/>
          <p:cNvSpPr>
            <a:spLocks noChangeArrowheads="1"/>
          </p:cNvSpPr>
          <p:nvPr userDrawn="1"/>
        </p:nvSpPr>
        <p:spPr bwMode="auto">
          <a:xfrm>
            <a:off x="43434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1" name="Rectangle 24"/>
          <p:cNvSpPr>
            <a:spLocks noChangeArrowheads="1"/>
          </p:cNvSpPr>
          <p:nvPr userDrawn="1"/>
        </p:nvSpPr>
        <p:spPr bwMode="auto">
          <a:xfrm>
            <a:off x="46482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2" name="Rectangle 25"/>
          <p:cNvSpPr>
            <a:spLocks noChangeArrowheads="1"/>
          </p:cNvSpPr>
          <p:nvPr userDrawn="1"/>
        </p:nvSpPr>
        <p:spPr bwMode="auto">
          <a:xfrm>
            <a:off x="49530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 userDrawn="1"/>
        </p:nvSpPr>
        <p:spPr bwMode="auto">
          <a:xfrm>
            <a:off x="52578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4" name="Rectangle 27"/>
          <p:cNvSpPr>
            <a:spLocks noChangeArrowheads="1"/>
          </p:cNvSpPr>
          <p:nvPr userDrawn="1"/>
        </p:nvSpPr>
        <p:spPr bwMode="auto">
          <a:xfrm>
            <a:off x="55626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5" name="Rectangle 28"/>
          <p:cNvSpPr>
            <a:spLocks noChangeArrowheads="1"/>
          </p:cNvSpPr>
          <p:nvPr userDrawn="1"/>
        </p:nvSpPr>
        <p:spPr bwMode="auto">
          <a:xfrm>
            <a:off x="58674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6" name="Rectangle 29"/>
          <p:cNvSpPr>
            <a:spLocks noChangeArrowheads="1"/>
          </p:cNvSpPr>
          <p:nvPr userDrawn="1"/>
        </p:nvSpPr>
        <p:spPr bwMode="auto">
          <a:xfrm>
            <a:off x="61722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7" name="Rectangle 30"/>
          <p:cNvSpPr>
            <a:spLocks noChangeArrowheads="1"/>
          </p:cNvSpPr>
          <p:nvPr userDrawn="1"/>
        </p:nvSpPr>
        <p:spPr bwMode="auto">
          <a:xfrm>
            <a:off x="64770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8" name="Rectangle 31"/>
          <p:cNvSpPr>
            <a:spLocks noChangeArrowheads="1"/>
          </p:cNvSpPr>
          <p:nvPr userDrawn="1"/>
        </p:nvSpPr>
        <p:spPr bwMode="auto">
          <a:xfrm>
            <a:off x="67818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 userDrawn="1"/>
        </p:nvSpPr>
        <p:spPr bwMode="auto">
          <a:xfrm>
            <a:off x="70866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30" name="Rectangle 33"/>
          <p:cNvSpPr>
            <a:spLocks noChangeArrowheads="1"/>
          </p:cNvSpPr>
          <p:nvPr userDrawn="1"/>
        </p:nvSpPr>
        <p:spPr bwMode="auto">
          <a:xfrm>
            <a:off x="73914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31" name="Rectangle 34"/>
          <p:cNvSpPr>
            <a:spLocks noChangeArrowheads="1"/>
          </p:cNvSpPr>
          <p:nvPr userDrawn="1"/>
        </p:nvSpPr>
        <p:spPr bwMode="auto">
          <a:xfrm>
            <a:off x="76962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32" name="Rectangle 35"/>
          <p:cNvSpPr>
            <a:spLocks noChangeArrowheads="1"/>
          </p:cNvSpPr>
          <p:nvPr userDrawn="1"/>
        </p:nvSpPr>
        <p:spPr bwMode="auto">
          <a:xfrm>
            <a:off x="8001000" y="6705600"/>
            <a:ext cx="3048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  <p:sp>
        <p:nvSpPr>
          <p:cNvPr id="33" name="Rectangle 36"/>
          <p:cNvSpPr>
            <a:spLocks noChangeArrowheads="1"/>
          </p:cNvSpPr>
          <p:nvPr userDrawn="1"/>
        </p:nvSpPr>
        <p:spPr bwMode="auto">
          <a:xfrm>
            <a:off x="241300" y="6702425"/>
            <a:ext cx="8077200" cy="762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de-DE" sz="240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B14AB2-1AC8-4D09-BF64-51C4302BA974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7382E-2D2A-4154-9BDE-BFE69124946A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187C17-F88F-42DD-801F-A25143FCEC4C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512BFD-AB75-4134-BD4A-2747D8E1E5A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F88895-A8AF-42AE-88AB-F214571373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74BE14-19C9-439D-819D-8A32A51D9213}" type="datetime1">
              <a:rPr lang="zh-CN" altLang="en-US"/>
              <a:pPr>
                <a:defRPr/>
              </a:pPr>
              <a:t>2018-12-10</a:t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2F341F-7C01-4647-A585-AF6CA7F1F2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6BE68C-D709-420E-BDA8-3B0ECEF85C52}" type="datetime1">
              <a:rPr lang="zh-CN" altLang="en-US"/>
              <a:pPr>
                <a:defRPr/>
              </a:pPr>
              <a:t>2018-12-10</a:t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87829B-4ABE-4BBB-9279-A484424759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50CA8B-D43B-4051-9933-BE18EBC5A146}" type="datetime1">
              <a:rPr lang="zh-CN" altLang="en-US"/>
              <a:pPr>
                <a:defRPr/>
              </a:pPr>
              <a:t>2018-12-10</a:t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537830-4BFA-4323-8658-7C8340F1AAB9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C4F1D6-29DF-486F-BD10-72989E3C93FE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CE5C76-823C-4944-944E-91D3FEECFCF2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ACA27E-4C27-4C3D-984D-FE18F98D631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C0AB9D-C895-4F91-A3B3-6CAFC5BD0027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5C7E18-440F-4613-A59E-CE6444EBDA1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B9EF81-64AF-4A85-A8EB-CB33F5E65B91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F44E83-324C-4260-BF54-DC884C5A6DC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9764B9-75C8-4998-82B9-4A1DA3E595A9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1F1BAD-A172-41F0-8459-DAB46CB8DAA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4C15C-77DA-42FD-9D1F-30B9626FFAFA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8ECC5-3E22-42CC-8F00-425C6F57EDF1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0DF1B2-9F08-4711-9AFA-75E1C351BC77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8F58D-31E7-4D9A-ACB5-954C67CCFA3D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7B338C-CEF4-4D90-BB24-EAF7CD0F5D77}" type="datetime1">
              <a:rPr lang="zh-CN" altLang="en-US" smtClean="0"/>
              <a:pPr>
                <a:defRPr/>
              </a:pPr>
              <a:t>2018-12-10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86A42-0E45-4884-BBDF-6DB4A1B142D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D556A-4DD0-4DF3-8CE5-7F2534EEE56E}" type="datetimeFigureOut">
              <a:rPr lang="zh-CN" altLang="en-US" smtClean="0"/>
              <a:pPr/>
              <a:t>2018-12-10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4BFCD-9F2E-4BD5-B93E-2E153AE819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72" r:id="rId12"/>
    <p:sldLayoutId id="2147483773" r:id="rId13"/>
    <p:sldLayoutId id="2147483774" r:id="rId14"/>
  </p:sldLayoutIdLst>
  <p:transition spd="slow"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7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jpeg"/><Relationship Id="rId5" Type="http://schemas.openxmlformats.org/officeDocument/2006/relationships/image" Target="../media/image14.wmf"/><Relationship Id="rId10" Type="http://schemas.openxmlformats.org/officeDocument/2006/relationships/hyperlink" Target="http://www.rayli.com.cn/0P10/2009-07-07/L0P10101003_512194_3.html" TargetMode="External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7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8.jpeg"/><Relationship Id="rId5" Type="http://schemas.openxmlformats.org/officeDocument/2006/relationships/image" Target="../media/image14.wmf"/><Relationship Id="rId10" Type="http://schemas.openxmlformats.org/officeDocument/2006/relationships/hyperlink" Target="http://www.rayli.com.cn/0P10/2009-07-07/L0P10101003_512194_3.html" TargetMode="External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5/3dplot.gi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7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8.jpeg"/><Relationship Id="rId5" Type="http://schemas.openxmlformats.org/officeDocument/2006/relationships/image" Target="../media/image14.wmf"/><Relationship Id="rId10" Type="http://schemas.openxmlformats.org/officeDocument/2006/relationships/hyperlink" Target="http://www.rayli.com.cn/0P10/2009-07-07/L0P10101003_512194_3.html" TargetMode="External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esize.gi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2.png"/><Relationship Id="rId9" Type="http://schemas.openxmlformats.org/officeDocument/2006/relationships/image" Target="http://www.dca.fee.unicamp.br/dipcourse/html-dip/c5/s3/resize-spectrum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http://www.dca.fee.unicamp.br/dipcourse/html-dip/c5/s3/addition-spectrum.gif" TargetMode="External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addition.gif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http://www.dca.fee.unicamp.br/dipcourse/html-dip/c5/s3/rotated-spectrum.gif" TargetMode="External"/><Relationship Id="rId5" Type="http://schemas.openxmlformats.org/officeDocument/2006/relationships/image" Target="http://www.dca.fee.unicamp.br/dipcourse/html-dip/c5/s3/rotated.gif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http://www.dca.fee.unicamp.br/dipcourse/html-dip/c5/s3/original-spectrum.gi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3.png"/><Relationship Id="rId4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2.png"/><Relationship Id="rId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otated.gi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2.png"/><Relationship Id="rId9" Type="http://schemas.openxmlformats.org/officeDocument/2006/relationships/image" Target="http://www.dca.fee.unicamp.br/dipcourse/html-dip/c5/s3/rotated-spectrum.gi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4.png"/><Relationship Id="rId4" Type="http://schemas.openxmlformats.org/officeDocument/2006/relationships/oleObject" Target="../embeddings/oleObject26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8.png"/><Relationship Id="rId4" Type="http://schemas.openxmlformats.org/officeDocument/2006/relationships/oleObject" Target="../embeddings/oleObject27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0.png"/><Relationship Id="rId4" Type="http://schemas.openxmlformats.org/officeDocument/2006/relationships/oleObject" Target="../embeddings/oleObject2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1.png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0.png"/><Relationship Id="rId4" Type="http://schemas.openxmlformats.org/officeDocument/2006/relationships/oleObject" Target="../embeddings/oleObject3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变换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96433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24743"/>
            <a:ext cx="6985000" cy="429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71406" y="-24"/>
            <a:ext cx="898412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Some</a:t>
            </a:r>
            <a:r>
              <a:rPr lang="en-US" altLang="zh-TW" sz="3200" dirty="0">
                <a:latin typeface="Times New Roman" pitchFamily="18" charset="0"/>
                <a:ea typeface="+mn-ea"/>
                <a:cs typeface="Times New Roman" pitchFamily="18" charset="0"/>
              </a:rPr>
              <a:t> One-Dimensional Fourier </a:t>
            </a:r>
            <a:r>
              <a:rPr lang="en-US" altLang="zh-TW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Transform Example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</a:p>
          <a:p>
            <a:pPr algn="ctr"/>
            <a:r>
              <a:rPr lang="en-US" altLang="zh-CN" sz="4400" dirty="0" smtClean="0">
                <a:latin typeface="Times New Roman" pitchFamily="18" charset="0"/>
                <a:ea typeface="+mn-ea"/>
                <a:cs typeface="Times New Roman" pitchFamily="18" charset="0"/>
              </a:rPr>
              <a:t>1D-DFT</a:t>
            </a:r>
            <a:r>
              <a:rPr lang="zh-CN" altLang="en-US" sz="4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的示例</a:t>
            </a:r>
            <a:endParaRPr lang="zh-CN" altLang="en-US" sz="4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auto">
          <a:xfrm flipV="1">
            <a:off x="1403350" y="3213100"/>
            <a:ext cx="3097213" cy="14398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1403350" y="4652963"/>
            <a:ext cx="2592388" cy="5762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808038" y="5511800"/>
            <a:ext cx="80851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Please note the relationship between the value of K and the height of the spectrum and the number of zeros in the frequency domain.</a:t>
            </a:r>
          </a:p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什么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特性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133078"/>
            <a:ext cx="7200900" cy="43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Line 4"/>
          <p:cNvSpPr>
            <a:spLocks noChangeShapeType="1"/>
          </p:cNvSpPr>
          <p:nvPr/>
        </p:nvSpPr>
        <p:spPr bwMode="auto">
          <a:xfrm flipV="1">
            <a:off x="1403350" y="3365450"/>
            <a:ext cx="3097213" cy="14398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6805" name="Line 5"/>
          <p:cNvSpPr>
            <a:spLocks noChangeShapeType="1"/>
          </p:cNvSpPr>
          <p:nvPr/>
        </p:nvSpPr>
        <p:spPr bwMode="auto">
          <a:xfrm>
            <a:off x="1403350" y="4805313"/>
            <a:ext cx="2592388" cy="5762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808038" y="5664150"/>
            <a:ext cx="80851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+mn-ea"/>
                <a:cs typeface="Times New Roman" pitchFamily="18" charset="0"/>
              </a:rPr>
              <a:t>Please note the relationship between the value of K and the height of the spectrum and the number of zeros in the frequency domain.</a:t>
            </a:r>
          </a:p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什么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特性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  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平均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性。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证明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844" y="-24"/>
            <a:ext cx="898412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Some</a:t>
            </a:r>
            <a:r>
              <a:rPr lang="en-US" altLang="zh-TW" sz="3200" dirty="0">
                <a:latin typeface="Times New Roman" pitchFamily="18" charset="0"/>
                <a:ea typeface="+mn-ea"/>
                <a:cs typeface="Times New Roman" pitchFamily="18" charset="0"/>
              </a:rPr>
              <a:t> One-Dimensional Fourier Transform </a:t>
            </a:r>
            <a:r>
              <a:rPr lang="en-US" altLang="zh-TW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Example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s</a:t>
            </a:r>
          </a:p>
          <a:p>
            <a:pPr algn="ctr"/>
            <a:r>
              <a:rPr lang="en-US" altLang="zh-CN" sz="4400" dirty="0" smtClean="0">
                <a:latin typeface="Times New Roman" pitchFamily="18" charset="0"/>
                <a:ea typeface="+mn-ea"/>
                <a:cs typeface="Times New Roman" pitchFamily="18" charset="0"/>
              </a:rPr>
              <a:t>1D-DFT</a:t>
            </a:r>
            <a:r>
              <a:rPr lang="zh-CN" altLang="en-US" sz="44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的示例</a:t>
            </a:r>
            <a:endParaRPr lang="zh-CN" altLang="en-US" sz="4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9575" y="2060848"/>
          <a:ext cx="657225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9" name="Equation" r:id="rId4" imgW="116129117" imgH="52425917" progId="Equation.DSMT4">
                  <p:embed/>
                </p:oleObj>
              </mc:Choice>
              <mc:Fallback>
                <p:oleObj name="Equation" r:id="rId4" imgW="116129117" imgH="52425917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060848"/>
                        <a:ext cx="6572250" cy="2664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76256" y="2060848"/>
            <a:ext cx="309562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平移性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0000FF"/>
                </a:solidFill>
              </a:rPr>
              <a:t>平均</a:t>
            </a:r>
            <a:r>
              <a:rPr lang="zh-CN" altLang="en-US" sz="3200" b="1" dirty="0">
                <a:solidFill>
                  <a:srgbClr val="0000FF"/>
                </a:solidFill>
              </a:rPr>
              <a:t>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结合对称性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对称性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333375"/>
            <a:ext cx="9793088" cy="114300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Some Properties of Fourier transform</a:t>
            </a:r>
            <a:r>
              <a:rPr lang="en-US" altLang="zh-TW" sz="36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TW" sz="36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傅里叶变换的其它性质</a:t>
            </a:r>
            <a:endParaRPr lang="en-US" altLang="zh-TW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2762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763" y="2205038"/>
            <a:ext cx="4391025" cy="3602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19462" name="Rectangle 6"/>
          <p:cNvSpPr>
            <a:spLocks noGrp="1" noChangeArrowheads="1"/>
          </p:cNvSpPr>
          <p:nvPr>
            <p:ph type="title"/>
          </p:nvPr>
        </p:nvSpPr>
        <p:spPr>
          <a:xfrm>
            <a:off x="571472" y="214290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二维离散傅里叶变换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复习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736"/>
            <a:ext cx="8329642" cy="4525963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zh-CN" alt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列二维离散图像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的傅里叶变换对为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</p:txBody>
      </p:sp>
      <p:sp>
        <p:nvSpPr>
          <p:cNvPr id="19464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684213" y="2420938"/>
          <a:ext cx="536098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9" name="方程式" r:id="rId4" imgW="65837117" imgH="15849917" progId="Equation.3">
                  <p:embed/>
                </p:oleObj>
              </mc:Choice>
              <mc:Fallback>
                <p:oleObj name="方程式" r:id="rId4" imgW="65837117" imgH="158499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420938"/>
                        <a:ext cx="5360987" cy="1293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8"/>
          <p:cNvGraphicFramePr>
            <a:graphicFrameLocks noChangeAspect="1"/>
          </p:cNvGraphicFramePr>
          <p:nvPr/>
        </p:nvGraphicFramePr>
        <p:xfrm>
          <a:off x="684213" y="3933825"/>
          <a:ext cx="5400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0" name="方程式" r:id="rId6" imgW="57302717" imgH="15849917" progId="Equation.3">
                  <p:embed/>
                </p:oleObj>
              </mc:Choice>
              <mc:Fallback>
                <p:oleObj name="方程式" r:id="rId6" imgW="57302717" imgH="158499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933825"/>
                        <a:ext cx="5400675" cy="1292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9"/>
          <p:cNvGraphicFramePr>
            <a:graphicFrameLocks noChangeAspect="1"/>
          </p:cNvGraphicFramePr>
          <p:nvPr/>
        </p:nvGraphicFramePr>
        <p:xfrm>
          <a:off x="785786" y="5500702"/>
          <a:ext cx="24479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1" name="方程式" r:id="rId8" imgW="29261117" imgH="5486717" progId="Equation.3">
                  <p:embed/>
                </p:oleObj>
              </mc:Choice>
              <mc:Fallback>
                <p:oleObj name="方程式" r:id="rId8" imgW="29261117" imgH="54867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5500702"/>
                        <a:ext cx="2447925" cy="45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6" name="Picture 10" descr="鸡蛋包装盒打造的另类艺术品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59563" y="4508500"/>
            <a:ext cx="2303462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765175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482" name="Object 3"/>
          <p:cNvGraphicFramePr>
            <a:graphicFrameLocks noChangeAspect="1"/>
          </p:cNvGraphicFramePr>
          <p:nvPr/>
        </p:nvGraphicFramePr>
        <p:xfrm>
          <a:off x="4572000" y="765175"/>
          <a:ext cx="3949709" cy="394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5" name="Image" r:id="rId4" imgW="6501587" imgH="6501587" progId="Photoshop.Image.10">
                  <p:embed/>
                </p:oleObj>
              </mc:Choice>
              <mc:Fallback>
                <p:oleObj name="Image" r:id="rId4" imgW="6501587" imgH="6501587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3949709" cy="394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73038" y="4795897"/>
            <a:ext cx="897096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Consider the relationship between the separation of zeros in u- or v- direction and the width or height of white block of source image.</a:t>
            </a:r>
          </a:p>
          <a:p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频谱数据的位置有什么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特性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765175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4572000" y="765175"/>
          <a:ext cx="3929090" cy="392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9" name="Image" r:id="rId4" imgW="6501587" imgH="6501587" progId="Photoshop.Image.10">
                  <p:embed/>
                </p:oleObj>
              </mc:Choice>
              <mc:Fallback>
                <p:oleObj name="Image" r:id="rId4" imgW="6501587" imgH="6501587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3929090" cy="3929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3038" y="4714884"/>
            <a:ext cx="897096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Consider the relationship between the separation of zeros in u- or v- direction and the width or height of white block of source image.</a:t>
            </a:r>
          </a:p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频谱数据有什么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特性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对称性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证明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9575" y="2060848"/>
          <a:ext cx="657225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3" name="Equation" r:id="rId4" imgW="116129117" imgH="52425917" progId="Equation.DSMT4">
                  <p:embed/>
                </p:oleObj>
              </mc:Choice>
              <mc:Fallback>
                <p:oleObj name="Equation" r:id="rId4" imgW="116129117" imgH="52425917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060848"/>
                        <a:ext cx="6572250" cy="2664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76256" y="2060848"/>
            <a:ext cx="309562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平移性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平均性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结合对称性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对称性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333375"/>
            <a:ext cx="9793088" cy="114300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Some Properties of Fourier transform</a:t>
            </a:r>
            <a:r>
              <a:rPr lang="en-US" altLang="zh-TW" sz="36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TW" sz="36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傅里叶变换的其它性质</a:t>
            </a:r>
            <a:endParaRPr lang="en-US" altLang="zh-TW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14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763" y="2205038"/>
            <a:ext cx="4391025" cy="3602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194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二维离散傅里叶变换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复习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列二维离散图像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的傅里叶变换对为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</p:txBody>
      </p:sp>
      <p:sp>
        <p:nvSpPr>
          <p:cNvPr id="19464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465" name="Rectangle 5"/>
          <p:cNvSpPr>
            <a:spLocks noChangeArrowheads="1"/>
          </p:cNvSpPr>
          <p:nvPr/>
        </p:nvSpPr>
        <p:spPr bwMode="auto">
          <a:xfrm>
            <a:off x="0" y="3205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684213" y="2420938"/>
          <a:ext cx="536098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1" name="方程式" r:id="rId4" imgW="65837117" imgH="15849917" progId="Equation.3">
                  <p:embed/>
                </p:oleObj>
              </mc:Choice>
              <mc:Fallback>
                <p:oleObj name="方程式" r:id="rId4" imgW="65837117" imgH="158499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420938"/>
                        <a:ext cx="5360987" cy="1293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8"/>
          <p:cNvGraphicFramePr>
            <a:graphicFrameLocks noChangeAspect="1"/>
          </p:cNvGraphicFramePr>
          <p:nvPr/>
        </p:nvGraphicFramePr>
        <p:xfrm>
          <a:off x="684213" y="3933825"/>
          <a:ext cx="5400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2" name="方程式" r:id="rId6" imgW="57302717" imgH="15849917" progId="Equation.3">
                  <p:embed/>
                </p:oleObj>
              </mc:Choice>
              <mc:Fallback>
                <p:oleObj name="方程式" r:id="rId6" imgW="57302717" imgH="158499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933825"/>
                        <a:ext cx="5400675" cy="1292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9"/>
          <p:cNvGraphicFramePr>
            <a:graphicFrameLocks noChangeAspect="1"/>
          </p:cNvGraphicFramePr>
          <p:nvPr/>
        </p:nvGraphicFramePr>
        <p:xfrm>
          <a:off x="714348" y="5572140"/>
          <a:ext cx="24479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53" name="方程式" r:id="rId8" imgW="29261117" imgH="5486717" progId="Equation.3">
                  <p:embed/>
                </p:oleObj>
              </mc:Choice>
              <mc:Fallback>
                <p:oleObj name="方程式" r:id="rId8" imgW="29261117" imgH="54867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5572140"/>
                        <a:ext cx="2447925" cy="45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6" name="Picture 10" descr="鸡蛋包装盒打造的另类艺术品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59563" y="4508500"/>
            <a:ext cx="2303462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765175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4572000" y="765175"/>
          <a:ext cx="3949709" cy="394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89" name="Image" r:id="rId5" imgW="6501587" imgH="6501587" progId="Photoshop.Image.10">
                  <p:embed/>
                </p:oleObj>
              </mc:Choice>
              <mc:Fallback>
                <p:oleObj name="Image" r:id="rId5" imgW="6501587" imgH="6501587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3949709" cy="394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3038" y="4714884"/>
            <a:ext cx="897096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Consider the relationship between the separation of zeros in u- or v- direction and the width or height of white block of source image.</a:t>
            </a:r>
          </a:p>
          <a:p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对称性。可以使用一半的数据进行恢复吗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908050"/>
            <a:ext cx="8383587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73038" y="5516563"/>
            <a:ext cx="89709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/>
              <a:t>Consider the relationship between the separation of zeros in u- or v- direction and the width or height of white block of source image.</a:t>
            </a:r>
          </a:p>
          <a:p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什么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特性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原点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位置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8064" y="836712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4005064"/>
            <a:ext cx="16561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x</a:t>
            </a:r>
          </a:p>
          <a:p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979712" y="3284984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79712" y="414908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3569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10.3 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Fourier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变换的性质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10.4 Fourier</a:t>
            </a:r>
            <a:r>
              <a:rPr lang="zh-CN" altLang="en-US" dirty="0" smtClean="0">
                <a:latin typeface="+mn-ea"/>
              </a:rPr>
              <a:t>变换的应用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10.4.1 </a:t>
            </a:r>
            <a:r>
              <a:rPr lang="zh-CN" altLang="en-US" dirty="0" smtClean="0">
                <a:latin typeface="+mn-ea"/>
              </a:rPr>
              <a:t>高频分量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10.4.2 </a:t>
            </a:r>
            <a:r>
              <a:rPr lang="zh-CN" altLang="en-US" dirty="0" smtClean="0">
                <a:latin typeface="+mn-ea"/>
              </a:rPr>
              <a:t>低频分量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10.4.3 </a:t>
            </a:r>
            <a:r>
              <a:rPr lang="zh-CN" altLang="en-US" dirty="0" smtClean="0">
                <a:latin typeface="+mn-ea"/>
              </a:rPr>
              <a:t>图像压缩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10.4.4 </a:t>
            </a:r>
            <a:r>
              <a:rPr lang="zh-CN" altLang="en-US" dirty="0" smtClean="0"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9575" y="2060848"/>
          <a:ext cx="657225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7" name="Equation" r:id="rId4" imgW="116129117" imgH="52425917" progId="Equation.DSMT4">
                  <p:embed/>
                </p:oleObj>
              </mc:Choice>
              <mc:Fallback>
                <p:oleObj name="Equation" r:id="rId4" imgW="116129117" imgH="52425917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060848"/>
                        <a:ext cx="6572250" cy="2664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76256" y="2060848"/>
            <a:ext cx="309562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平移性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平均性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结合对称性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对称性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333375"/>
            <a:ext cx="9793088" cy="114300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Some Properties of Fourier transform</a:t>
            </a:r>
            <a:r>
              <a:rPr lang="en-US" altLang="zh-TW" sz="36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TW" sz="36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傅里叶变换的其它性质</a:t>
            </a:r>
            <a:endParaRPr lang="en-US" altLang="zh-TW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46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23939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0" y="23939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463550" y="3016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81" name="Picture 9" descr="http://www.dca.fee.unicamp.br/dipcourse/html-dip/c5/s5/3dplot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476375" y="620713"/>
            <a:ext cx="5676900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1500166" y="5589240"/>
            <a:ext cx="63754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Shape of three dimensional spectrum </a:t>
            </a:r>
          </a:p>
          <a:p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三维形状谱，平移特性的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证明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458788"/>
            <a:ext cx="7262812" cy="85407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</a:rPr>
              <a:t>图像的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Fourier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变换</a:t>
            </a:r>
          </a:p>
        </p:txBody>
      </p:sp>
      <p:pic>
        <p:nvPicPr>
          <p:cNvPr id="212995" name="Picture 3" descr="tt0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8445" y="1785926"/>
            <a:ext cx="3031387" cy="2808312"/>
          </a:xfrm>
          <a:noFill/>
        </p:spPr>
      </p:pic>
      <p:pic>
        <p:nvPicPr>
          <p:cNvPr id="212996" name="Picture 4" descr="tt009ff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940152" y="1785926"/>
            <a:ext cx="3122621" cy="2808312"/>
          </a:xfrm>
          <a:noFill/>
        </p:spPr>
      </p:pic>
      <p:pic>
        <p:nvPicPr>
          <p:cNvPr id="1863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754" y="1785926"/>
            <a:ext cx="3107422" cy="288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38254"/>
            <a:ext cx="83943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699792" y="332656"/>
            <a:ext cx="421322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4400" b="1" dirty="0">
                <a:latin typeface="Times New Roman" pitchFamily="18" charset="0"/>
                <a:ea typeface="+mn-ea"/>
                <a:cs typeface="Times New Roman" pitchFamily="18" charset="0"/>
              </a:rPr>
              <a:t>二维傅立叶变换</a:t>
            </a:r>
          </a:p>
        </p:txBody>
      </p:sp>
      <p:pic>
        <p:nvPicPr>
          <p:cNvPr id="27652" name="Picture 5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00174"/>
            <a:ext cx="2857611" cy="288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500174"/>
            <a:ext cx="2825680" cy="283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8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5" y="1500174"/>
            <a:ext cx="2896071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 Box 9"/>
          <p:cNvSpPr txBox="1">
            <a:spLocks noChangeArrowheads="1"/>
          </p:cNvSpPr>
          <p:nvPr/>
        </p:nvSpPr>
        <p:spPr bwMode="auto">
          <a:xfrm>
            <a:off x="3275856" y="4524510"/>
            <a:ext cx="25193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b)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无平移的傅立叶频谱</a:t>
            </a:r>
          </a:p>
        </p:txBody>
      </p:sp>
      <p:sp>
        <p:nvSpPr>
          <p:cNvPr id="27656" name="Text Box 10"/>
          <p:cNvSpPr txBox="1">
            <a:spLocks noChangeArrowheads="1"/>
          </p:cNvSpPr>
          <p:nvPr/>
        </p:nvSpPr>
        <p:spPr bwMode="auto">
          <a:xfrm>
            <a:off x="5786446" y="4512540"/>
            <a:ext cx="334803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c)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原点移到中心的傅立叶频谱</a:t>
            </a:r>
          </a:p>
        </p:txBody>
      </p:sp>
      <p:sp>
        <p:nvSpPr>
          <p:cNvPr id="27657" name="Text Box 11"/>
          <p:cNvSpPr txBox="1">
            <a:spLocks noChangeArrowheads="1"/>
          </p:cNvSpPr>
          <p:nvPr/>
        </p:nvSpPr>
        <p:spPr bwMode="auto">
          <a:xfrm>
            <a:off x="3059112" y="5604730"/>
            <a:ext cx="38891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图像频谱移动示例</a:t>
            </a:r>
          </a:p>
        </p:txBody>
      </p:sp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395536" y="4583978"/>
            <a:ext cx="15123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原图</a:t>
            </a:r>
            <a:endParaRPr lang="en-US" altLang="zh-CN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763" y="2205038"/>
            <a:ext cx="4391025" cy="3602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194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二维离散傅里叶变换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复习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57298"/>
            <a:ext cx="8401080" cy="4768865"/>
          </a:xfrm>
        </p:spPr>
        <p:txBody>
          <a:bodyPr rtlCol="0">
            <a:normAutofit/>
          </a:bodyPr>
          <a:lstStyle/>
          <a:p>
            <a:pPr marL="33338" indent="-33338" fontAlgn="auto">
              <a:spcAft>
                <a:spcPts val="0"/>
              </a:spcAft>
              <a:buFontTx/>
              <a:buNone/>
              <a:defRPr/>
            </a:pPr>
            <a:r>
              <a:rPr lang="zh-CN" alt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列二维离散图像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的傅里叶变换对为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</p:txBody>
      </p:sp>
      <p:sp>
        <p:nvSpPr>
          <p:cNvPr id="19464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465" name="Rectangle 5"/>
          <p:cNvSpPr>
            <a:spLocks noChangeArrowheads="1"/>
          </p:cNvSpPr>
          <p:nvPr/>
        </p:nvSpPr>
        <p:spPr bwMode="auto">
          <a:xfrm>
            <a:off x="0" y="3205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684213" y="2420938"/>
          <a:ext cx="536098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75" name="方程式" r:id="rId4" imgW="65837117" imgH="15849917" progId="Equation.3">
                  <p:embed/>
                </p:oleObj>
              </mc:Choice>
              <mc:Fallback>
                <p:oleObj name="方程式" r:id="rId4" imgW="65837117" imgH="158499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420938"/>
                        <a:ext cx="5360987" cy="1293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8"/>
          <p:cNvGraphicFramePr>
            <a:graphicFrameLocks noChangeAspect="1"/>
          </p:cNvGraphicFramePr>
          <p:nvPr/>
        </p:nvGraphicFramePr>
        <p:xfrm>
          <a:off x="684213" y="3933825"/>
          <a:ext cx="5400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76" name="方程式" r:id="rId6" imgW="57302717" imgH="15849917" progId="Equation.3">
                  <p:embed/>
                </p:oleObj>
              </mc:Choice>
              <mc:Fallback>
                <p:oleObj name="方程式" r:id="rId6" imgW="57302717" imgH="158499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933825"/>
                        <a:ext cx="5400675" cy="1292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9"/>
          <p:cNvGraphicFramePr>
            <a:graphicFrameLocks noChangeAspect="1"/>
          </p:cNvGraphicFramePr>
          <p:nvPr/>
        </p:nvGraphicFramePr>
        <p:xfrm>
          <a:off x="642910" y="5500702"/>
          <a:ext cx="24479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77" name="方程式" r:id="rId8" imgW="29261117" imgH="5486717" progId="Equation.3">
                  <p:embed/>
                </p:oleObj>
              </mc:Choice>
              <mc:Fallback>
                <p:oleObj name="方程式" r:id="rId8" imgW="29261117" imgH="54867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5500702"/>
                        <a:ext cx="2447925" cy="45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6" name="Picture 10" descr="鸡蛋包装盒打造的另类艺术品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59563" y="4508500"/>
            <a:ext cx="2303462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19125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公式推导</a:t>
            </a:r>
          </a:p>
        </p:txBody>
      </p:sp>
      <p:graphicFrame>
        <p:nvGraphicFramePr>
          <p:cNvPr id="2457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95536" y="1643050"/>
          <a:ext cx="8496300" cy="372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1" name="Equation" r:id="rId3" imgW="145694717" imgH="51206717" progId="Equation.DSMT4">
                  <p:embed/>
                </p:oleObj>
              </mc:Choice>
              <mc:Fallback>
                <p:oleObj name="Equation" r:id="rId3" imgW="145694717" imgH="5120671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43050"/>
                        <a:ext cx="8496300" cy="37253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145648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56361"/>
              </p:ext>
            </p:extLst>
          </p:nvPr>
        </p:nvGraphicFramePr>
        <p:xfrm>
          <a:off x="4572000" y="145648"/>
          <a:ext cx="4021147" cy="402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5" name="Image" r:id="rId5" imgW="6501587" imgH="6501587" progId="Photoshop.Image.10">
                  <p:embed/>
                </p:oleObj>
              </mc:Choice>
              <mc:Fallback>
                <p:oleObj name="Image" r:id="rId5" imgW="6501587" imgH="6501587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45648"/>
                        <a:ext cx="4021147" cy="4021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173038" y="4176370"/>
            <a:ext cx="897096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Consider the relationship between the separation of zeros in u- or v- direction and the width or height of white block of source image.</a:t>
            </a:r>
          </a:p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章图像变换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\01Lena&amp;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皱纹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登月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图象处理演示软件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DFT </a:t>
            </a:r>
          </a:p>
          <a:p>
            <a:pPr eaLnBrk="1" hangingPunct="1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lena-gray512-24bit.bmp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lena-gray256.bmp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演示平移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性。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9575" y="2060848"/>
          <a:ext cx="657225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1" name="Equation" r:id="rId4" imgW="116129117" imgH="52425917" progId="Equation.DSMT4">
                  <p:embed/>
                </p:oleObj>
              </mc:Choice>
              <mc:Fallback>
                <p:oleObj name="Equation" r:id="rId4" imgW="116129117" imgH="52425917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060848"/>
                        <a:ext cx="6572250" cy="2664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76256" y="2060848"/>
            <a:ext cx="309562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平移性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平均性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结合对称性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对称性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333375"/>
            <a:ext cx="9793088" cy="114300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Some Properties of Fourier transform</a:t>
            </a:r>
            <a:r>
              <a:rPr lang="en-US" altLang="zh-TW" sz="36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TW" sz="36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傅里叶变换的其它性质</a:t>
            </a:r>
            <a:endParaRPr lang="en-US" altLang="zh-TW" b="1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0576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>
          <a:xfrm>
            <a:off x="179420" y="71414"/>
            <a:ext cx="8964612" cy="666908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CBmpDemoDoc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OnDft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COLORREF color=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m_mBmp.GetPixel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r=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GetRValue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(color);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g=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GetGValue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(color);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b=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GetBValue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(color);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//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转为灰度图像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float gray1=float(r)*0.3f+(float)g*0.59f+(float)b*0.11f;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//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频域移位半个周期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if((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)&amp;1==1)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*(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(-(double)gray1,  0.0);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else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*(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((double)gray1,  0.0);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zh-CN" alt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Text Box 2"/>
          <p:cNvSpPr txBox="1">
            <a:spLocks noChangeArrowheads="1"/>
          </p:cNvSpPr>
          <p:nvPr/>
        </p:nvSpPr>
        <p:spPr bwMode="auto">
          <a:xfrm>
            <a:off x="323528" y="188913"/>
            <a:ext cx="856895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altLang="zh-TW" sz="2000" dirty="0">
                <a:latin typeface="宋体" pitchFamily="2" charset="-122"/>
              </a:rPr>
              <a:t>Summary of Some Important Properties </a:t>
            </a:r>
            <a:r>
              <a:rPr lang="en-US" altLang="zh-TW" sz="2000" dirty="0" smtClean="0">
                <a:latin typeface="宋体" pitchFamily="2" charset="-122"/>
              </a:rPr>
              <a:t>of </a:t>
            </a:r>
            <a:r>
              <a:rPr lang="en-US" altLang="zh-TW" sz="2000" dirty="0">
                <a:latin typeface="宋体" pitchFamily="2" charset="-122"/>
              </a:rPr>
              <a:t>the 2-D Fourier Transform</a:t>
            </a:r>
            <a:r>
              <a:rPr lang="en-US" altLang="zh-CN" sz="2000" dirty="0">
                <a:latin typeface="宋体" pitchFamily="2" charset="-122"/>
              </a:rPr>
              <a:t> </a:t>
            </a:r>
            <a:endParaRPr lang="en-US" altLang="zh-CN" sz="2000" dirty="0" smtClean="0">
              <a:latin typeface="宋体" pitchFamily="2" charset="-122"/>
            </a:endParaRPr>
          </a:p>
          <a:p>
            <a:pPr algn="ctr" eaLnBrk="0" hangingPunct="0">
              <a:defRPr/>
            </a:pPr>
            <a:r>
              <a:rPr lang="en-US" altLang="zh-CN" sz="4400" b="1" dirty="0" smtClean="0">
                <a:latin typeface="宋体" pitchFamily="2" charset="-122"/>
              </a:rPr>
              <a:t>2D</a:t>
            </a:r>
            <a:r>
              <a:rPr lang="zh-CN" altLang="en-US" sz="4400" b="1" dirty="0" smtClean="0">
                <a:latin typeface="宋体" pitchFamily="2" charset="-122"/>
              </a:rPr>
              <a:t>傅里叶变换</a:t>
            </a:r>
            <a:r>
              <a:rPr lang="zh-CN" altLang="en-US" sz="4400" b="1" dirty="0">
                <a:latin typeface="宋体" pitchFamily="2" charset="-122"/>
              </a:rPr>
              <a:t>性质</a:t>
            </a:r>
            <a:endParaRPr lang="zh-TW" altLang="en-US" sz="4400" b="1" dirty="0">
              <a:latin typeface="宋体" pitchFamily="2" charset="-122"/>
            </a:endParaRP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081962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4222525" y="1848475"/>
            <a:ext cx="959244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049" name="Text Box 9"/>
          <p:cNvSpPr txBox="1">
            <a:spLocks noChangeArrowheads="1"/>
          </p:cNvSpPr>
          <p:nvPr/>
        </p:nvSpPr>
        <p:spPr bwMode="auto">
          <a:xfrm>
            <a:off x="4071934" y="2305675"/>
            <a:ext cx="9631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320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7053" name="AutoShape 13"/>
          <p:cNvSpPr>
            <a:spLocks noChangeArrowheads="1"/>
          </p:cNvSpPr>
          <p:nvPr/>
        </p:nvSpPr>
        <p:spPr bwMode="auto">
          <a:xfrm>
            <a:off x="4147913" y="3660105"/>
            <a:ext cx="959243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4180336" y="4196680"/>
            <a:ext cx="9631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7055" name="Text Box 15"/>
          <p:cNvSpPr txBox="1">
            <a:spLocks noChangeArrowheads="1"/>
          </p:cNvSpPr>
          <p:nvPr/>
        </p:nvSpPr>
        <p:spPr bwMode="auto">
          <a:xfrm>
            <a:off x="1549045" y="1989763"/>
            <a:ext cx="5127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A</a:t>
            </a:r>
          </a:p>
        </p:txBody>
      </p:sp>
      <p:sp>
        <p:nvSpPr>
          <p:cNvPr id="87056" name="Text Box 16"/>
          <p:cNvSpPr txBox="1">
            <a:spLocks noChangeArrowheads="1"/>
          </p:cNvSpPr>
          <p:nvPr/>
        </p:nvSpPr>
        <p:spPr bwMode="auto">
          <a:xfrm>
            <a:off x="251520" y="5612730"/>
            <a:ext cx="86409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zh-TW" sz="28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Expanding the original image by a factor of n (n=2), filling the empty new values with zeros, results in the same DFT. </a:t>
            </a:r>
            <a:endParaRPr lang="en-US" altLang="zh-TW" sz="28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</p:txBody>
      </p:sp>
      <p:pic>
        <p:nvPicPr>
          <p:cNvPr id="87057" name="Picture 17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557167" y="1586538"/>
            <a:ext cx="129472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8" name="Picture 18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311480" y="1597650"/>
            <a:ext cx="129472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61" name="Picture 21" descr="http://www.dca.fee.unicamp.br/dipcourse/html-dip/c5/s3/resize.gif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1461349" y="3051274"/>
            <a:ext cx="258945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62" name="Picture 22" descr="http://www.dca.fee.unicamp.br/dipcourse/html-dip/c5/s3/resize-spectrum.gif"/>
          <p:cNvPicPr>
            <a:picLocks noChangeAspect="1" noChangeArrowheads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5281023" y="2977480"/>
            <a:ext cx="258945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92814" y="4044280"/>
            <a:ext cx="4906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B</a:t>
            </a:r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214282" y="142852"/>
            <a:ext cx="874846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Property 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of Two-Dimensional DFT </a:t>
            </a:r>
            <a:r>
              <a:rPr lang="zh-CN" altLang="zh-TW" sz="3600" dirty="0" smtClean="0">
                <a:latin typeface="Times New Roman" pitchFamily="18" charset="0"/>
                <a:cs typeface="Times New Roman" pitchFamily="18" charset="0"/>
              </a:rPr>
              <a:t>Expansion</a:t>
            </a:r>
            <a:endParaRPr lang="en-US" altLang="zh-CN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sz="4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2D-DFT</a:t>
            </a: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的拓展</a:t>
            </a:r>
            <a:endParaRPr lang="zh-CN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476250"/>
            <a:ext cx="6985000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5575" y="1614488"/>
            <a:ext cx="69373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1825" y="1649413"/>
            <a:ext cx="69373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55650" y="476250"/>
            <a:ext cx="7777163" cy="5329238"/>
            <a:chOff x="264" y="986"/>
            <a:chExt cx="4838" cy="3138"/>
          </a:xfrm>
        </p:grpSpPr>
        <p:pic>
          <p:nvPicPr>
            <p:cNvPr id="10035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4" y="986"/>
              <a:ext cx="4838" cy="3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357" name="Rectangle 5"/>
            <p:cNvSpPr>
              <a:spLocks noChangeArrowheads="1"/>
            </p:cNvSpPr>
            <p:nvPr/>
          </p:nvSpPr>
          <p:spPr bwMode="auto">
            <a:xfrm>
              <a:off x="366" y="3008"/>
              <a:ext cx="777" cy="2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692150"/>
            <a:ext cx="8281987" cy="42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0350" y="1720850"/>
            <a:ext cx="6937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0" name="AutoShape 4"/>
          <p:cNvSpPr>
            <a:spLocks/>
          </p:cNvSpPr>
          <p:nvPr/>
        </p:nvSpPr>
        <p:spPr bwMode="auto">
          <a:xfrm>
            <a:off x="900113" y="1196975"/>
            <a:ext cx="142875" cy="2736850"/>
          </a:xfrm>
          <a:prstGeom prst="leftBrace">
            <a:avLst>
              <a:gd name="adj1" fmla="val 15963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10.3 Fourier</a:t>
            </a:r>
            <a:r>
              <a:rPr lang="zh-CN" altLang="en-US" dirty="0" smtClean="0">
                <a:latin typeface="+mn-ea"/>
              </a:rPr>
              <a:t>变换的性质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10.4 Fourier</a:t>
            </a:r>
            <a:r>
              <a:rPr lang="zh-CN" altLang="en-US" dirty="0" smtClean="0">
                <a:latin typeface="+mn-ea"/>
              </a:rPr>
              <a:t>变换的应用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高通滤波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10.4.2 </a:t>
            </a:r>
            <a:r>
              <a:rPr lang="zh-CN" altLang="en-US" dirty="0" smtClean="0">
                <a:latin typeface="+mn-ea"/>
              </a:rPr>
              <a:t>低通滤波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10.4.3 </a:t>
            </a:r>
            <a:r>
              <a:rPr lang="zh-CN" altLang="en-US" dirty="0" smtClean="0">
                <a:latin typeface="+mn-ea"/>
              </a:rPr>
              <a:t>图像压缩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10.4.4 </a:t>
            </a:r>
            <a:r>
              <a:rPr lang="zh-CN" altLang="en-US" dirty="0" smtClean="0"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49275"/>
            <a:ext cx="7777163" cy="1223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latin typeface="+mj-ea"/>
              </a:rPr>
              <a:t>二维</a:t>
            </a:r>
            <a:r>
              <a:rPr lang="en-US" altLang="zh-CN" b="1" dirty="0" smtClean="0">
                <a:latin typeface="+mj-ea"/>
              </a:rPr>
              <a:t>Fourier</a:t>
            </a:r>
            <a:r>
              <a:rPr lang="zh-CN" altLang="en-US" b="1" dirty="0" smtClean="0">
                <a:latin typeface="+mj-ea"/>
              </a:rPr>
              <a:t>变换的图像滤波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idx="1"/>
          </p:nvPr>
        </p:nvSpPr>
        <p:spPr>
          <a:xfrm>
            <a:off x="571472" y="1857364"/>
            <a:ext cx="8001056" cy="3671888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+mj-ea"/>
                <a:ea typeface="+mj-ea"/>
              </a:rPr>
              <a:t>首先，我们来看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Fourier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变换</a:t>
            </a:r>
            <a:r>
              <a:rPr lang="zh-CN" altLang="en-US" dirty="0" smtClean="0">
                <a:latin typeface="+mj-ea"/>
                <a:ea typeface="+mj-ea"/>
              </a:rPr>
              <a:t>后的图像，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中间部分为低频部分</a:t>
            </a:r>
            <a:r>
              <a:rPr lang="zh-CN" altLang="en-US" dirty="0" smtClean="0">
                <a:latin typeface="+mj-ea"/>
                <a:ea typeface="+mj-ea"/>
              </a:rPr>
              <a:t>，越靠外边频率越高。</a:t>
            </a:r>
            <a:endParaRPr lang="zh-CN" altLang="en-US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+mn-ea"/>
              </a:rPr>
              <a:t>因此，我们可以在</a:t>
            </a:r>
            <a:r>
              <a:rPr lang="en-US" altLang="zh-CN" dirty="0" smtClean="0">
                <a:latin typeface="+mn-ea"/>
              </a:rPr>
              <a:t>Fourier</a:t>
            </a:r>
            <a:r>
              <a:rPr lang="zh-CN" altLang="en-US" dirty="0" smtClean="0">
                <a:latin typeface="+mn-ea"/>
              </a:rPr>
              <a:t>变换图中，选择所需要的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高频</a:t>
            </a:r>
            <a:r>
              <a:rPr lang="zh-CN" altLang="en-US" dirty="0" smtClean="0">
                <a:latin typeface="+mn-ea"/>
              </a:rPr>
              <a:t>或是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低频</a:t>
            </a:r>
            <a:r>
              <a:rPr lang="zh-CN" altLang="en-US" dirty="0" smtClean="0">
                <a:latin typeface="+mn-ea"/>
              </a:rPr>
              <a:t>滤波。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1619672" y="1988840"/>
            <a:ext cx="7011987" cy="9437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4400" b="1" dirty="0" smtClean="0"/>
              <a:t>高频分量是什么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sz="4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620688"/>
            <a:ext cx="6778625" cy="7985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b="1" dirty="0" smtClean="0">
                <a:latin typeface="+mn-ea"/>
                <a:ea typeface="+mn-ea"/>
              </a:rPr>
              <a:t>图像的</a:t>
            </a:r>
            <a:r>
              <a:rPr lang="en-US" altLang="zh-CN" b="1" dirty="0" smtClean="0">
                <a:latin typeface="+mn-ea"/>
                <a:ea typeface="+mn-ea"/>
              </a:rPr>
              <a:t>Fourier</a:t>
            </a:r>
            <a:r>
              <a:rPr lang="zh-CN" altLang="en-US" b="1" dirty="0" smtClean="0">
                <a:latin typeface="+mn-ea"/>
                <a:ea typeface="+mn-ea"/>
              </a:rPr>
              <a:t>变换</a:t>
            </a:r>
          </a:p>
        </p:txBody>
      </p:sp>
      <p:pic>
        <p:nvPicPr>
          <p:cNvPr id="211971" name="Picture 3" descr="01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3" y="1928802"/>
            <a:ext cx="4078287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2" name="Picture 4" descr="01gf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928802"/>
            <a:ext cx="4059237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85800" y="762000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800" b="1">
              <a:latin typeface="Times New Roman" pitchFamily="18" charset="0"/>
            </a:endParaRP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0" y="5042118"/>
            <a:ext cx="921702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1714500"/>
            <a:endParaRPr lang="en-US" altLang="zh-CN" sz="2400" b="1" dirty="0" smtClean="0">
              <a:latin typeface="Times New Roman" pitchFamily="18" charset="0"/>
            </a:endParaRPr>
          </a:p>
          <a:p>
            <a:pPr indent="1714500"/>
            <a:r>
              <a:rPr lang="zh-CN" altLang="en-US" sz="3200" dirty="0" smtClean="0">
                <a:latin typeface="Times New Roman" pitchFamily="18" charset="0"/>
              </a:rPr>
              <a:t>(</a:t>
            </a:r>
            <a:r>
              <a:rPr lang="en-US" altLang="zh-CN" sz="3200" dirty="0">
                <a:latin typeface="Times New Roman" pitchFamily="18" charset="0"/>
              </a:rPr>
              <a:t>a)</a:t>
            </a:r>
            <a:r>
              <a:rPr lang="zh-CN" altLang="en-US" sz="3200" dirty="0">
                <a:latin typeface="Times New Roman" pitchFamily="18" charset="0"/>
              </a:rPr>
              <a:t>原图像                    (</a:t>
            </a:r>
            <a:r>
              <a:rPr lang="en-US" altLang="zh-CN" sz="3200" dirty="0">
                <a:latin typeface="Times New Roman" pitchFamily="18" charset="0"/>
              </a:rPr>
              <a:t>b)</a:t>
            </a:r>
            <a:r>
              <a:rPr lang="zh-CN" altLang="en-US" sz="3200" dirty="0">
                <a:latin typeface="Times New Roman" pitchFamily="18" charset="0"/>
              </a:rPr>
              <a:t>傅立叶变换</a:t>
            </a:r>
          </a:p>
          <a:p>
            <a:pPr indent="1714500" algn="just" eaLnBrk="0" hangingPunct="0"/>
            <a:r>
              <a:rPr lang="zh-CN" altLang="en-US" sz="2400" dirty="0" smtClean="0">
                <a:latin typeface="Times New Roman" pitchFamily="18" charset="0"/>
              </a:rPr>
              <a:t>                  </a:t>
            </a:r>
            <a:r>
              <a:rPr lang="zh-CN" altLang="en-US" sz="3200" dirty="0" smtClean="0">
                <a:latin typeface="Times New Roman" pitchFamily="18" charset="0"/>
              </a:rPr>
              <a:t>图像的</a:t>
            </a:r>
            <a:r>
              <a:rPr lang="en-US" altLang="zh-CN" sz="3200" dirty="0" smtClean="0">
                <a:latin typeface="Times New Roman" pitchFamily="18" charset="0"/>
              </a:rPr>
              <a:t>FT</a:t>
            </a:r>
            <a:r>
              <a:rPr lang="zh-CN" altLang="en-US" sz="3200" dirty="0">
                <a:latin typeface="Times New Roman" pitchFamily="18" charset="0"/>
              </a:rPr>
              <a:t>变换</a:t>
            </a:r>
          </a:p>
          <a:p>
            <a:pPr indent="1714500" eaLnBrk="0" hangingPunct="0"/>
            <a:endParaRPr lang="zh-CN" altLang="en-US" sz="2400" b="1" dirty="0">
              <a:latin typeface="Times New Roman" pitchFamily="18" charset="0"/>
            </a:endParaRPr>
          </a:p>
        </p:txBody>
      </p:sp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3918799" cy="368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2528888"/>
            <a:ext cx="914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000">
                <a:latin typeface="Times New Roman" pitchFamily="18" charset="0"/>
              </a:rPr>
              <a:t>        </a:t>
            </a:r>
            <a:endParaRPr lang="zh-CN" altLang="en-US" sz="2400">
              <a:latin typeface="Times New Roman" pitchFamily="18" charset="0"/>
            </a:endParaRPr>
          </a:p>
        </p:txBody>
      </p:sp>
      <p:pic>
        <p:nvPicPr>
          <p:cNvPr id="2109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5181" y="1478700"/>
            <a:ext cx="3855251" cy="367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20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图像的</a:t>
            </a:r>
            <a:r>
              <a:rPr lang="en-US" altLang="zh-CN" b="1" dirty="0" smtClean="0">
                <a:latin typeface="+mn-ea"/>
                <a:ea typeface="+mn-ea"/>
              </a:rPr>
              <a:t>Fourier</a:t>
            </a:r>
            <a:r>
              <a:rPr lang="zh-CN" altLang="en-US" b="1" dirty="0" smtClean="0">
                <a:latin typeface="+mn-ea"/>
                <a:ea typeface="+mn-ea"/>
              </a:rPr>
              <a:t>变换</a:t>
            </a:r>
            <a:endParaRPr lang="en-US" altLang="zh-CN" b="1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109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109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458788"/>
            <a:ext cx="7262812" cy="854075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n-ea"/>
                <a:ea typeface="+mn-ea"/>
              </a:rPr>
              <a:t>Fourier</a:t>
            </a:r>
            <a:r>
              <a:rPr lang="zh-CN" altLang="en-US" b="1" dirty="0" smtClean="0">
                <a:latin typeface="+mn-ea"/>
                <a:ea typeface="+mn-ea"/>
              </a:rPr>
              <a:t>变换的高通滤波</a:t>
            </a:r>
          </a:p>
        </p:txBody>
      </p:sp>
      <p:pic>
        <p:nvPicPr>
          <p:cNvPr id="215043" name="Picture 3" descr="tt0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257300" y="2643981"/>
            <a:ext cx="2438400" cy="2438400"/>
          </a:xfrm>
          <a:noFill/>
        </p:spPr>
      </p:pic>
      <p:pic>
        <p:nvPicPr>
          <p:cNvPr id="215044" name="Picture 4" descr="tt009ff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1813" y="1916113"/>
            <a:ext cx="3810000" cy="3557587"/>
          </a:xfrm>
          <a:noFill/>
        </p:spPr>
      </p:pic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2051050" y="3429000"/>
            <a:ext cx="719138" cy="7191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15046" name="Picture 6" descr="tt009ffth4"/>
          <p:cNvPicPr>
            <a:picLocks noChangeAspect="1" noChangeArrowheads="1"/>
          </p:cNvPicPr>
          <p:nvPr/>
        </p:nvPicPr>
        <p:blipFill>
          <a:blip r:embed="rId4" cstate="print">
            <a:lum bright="32000" contrast="26000"/>
          </a:blip>
          <a:srcRect/>
          <a:stretch>
            <a:fillRect/>
          </a:stretch>
        </p:blipFill>
        <p:spPr bwMode="auto">
          <a:xfrm>
            <a:off x="4716463" y="1844675"/>
            <a:ext cx="3598862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1763713" y="2997200"/>
            <a:ext cx="1439862" cy="1439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15048" name="Picture 8" descr="tt009ffth16"/>
          <p:cNvPicPr>
            <a:picLocks noChangeAspect="1" noChangeArrowheads="1"/>
          </p:cNvPicPr>
          <p:nvPr/>
        </p:nvPicPr>
        <p:blipFill>
          <a:blip r:embed="rId5" cstate="print">
            <a:lum bright="26000" contrast="22000"/>
          </a:blip>
          <a:srcRect/>
          <a:stretch>
            <a:fillRect/>
          </a:stretch>
        </p:blipFill>
        <p:spPr bwMode="auto">
          <a:xfrm>
            <a:off x="4716463" y="1844675"/>
            <a:ext cx="3598862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 animBg="1"/>
      <p:bldP spid="2150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big_tujunga_wa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2547" name="Text Box 3"/>
          <p:cNvSpPr txBox="1">
            <a:spLocks noChangeArrowheads="1"/>
          </p:cNvSpPr>
          <p:nvPr/>
        </p:nvSpPr>
        <p:spPr bwMode="auto">
          <a:xfrm>
            <a:off x="0" y="1556792"/>
            <a:ext cx="9144000" cy="2123658"/>
          </a:xfrm>
          <a:prstGeom prst="rect">
            <a:avLst/>
          </a:prstGeom>
          <a:solidFill>
            <a:srgbClr val="00CCFF">
              <a:alpha val="50000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Example </a:t>
            </a:r>
            <a:endParaRPr kumimoji="1" lang="en-US" altLang="zh-CN" sz="6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  <a:p>
            <a:pPr algn="ctr">
              <a:defRPr/>
            </a:pPr>
            <a:r>
              <a:rPr kumimoji="1" lang="zh-CN" altLang="en-US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实  例</a:t>
            </a:r>
            <a:endParaRPr kumimoji="1" lang="zh-CN" altLang="en-US" sz="6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0" y="0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0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4" name="AutoShape 8"/>
          <p:cNvSpPr>
            <a:spLocks noChangeArrowheads="1"/>
          </p:cNvSpPr>
          <p:nvPr/>
        </p:nvSpPr>
        <p:spPr bwMode="auto">
          <a:xfrm>
            <a:off x="4643438" y="1696616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5" name="AutoShape 9"/>
          <p:cNvSpPr>
            <a:spLocks noChangeArrowheads="1"/>
          </p:cNvSpPr>
          <p:nvPr/>
        </p:nvSpPr>
        <p:spPr bwMode="auto">
          <a:xfrm>
            <a:off x="4697413" y="4781128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4722813" y="2153816"/>
            <a:ext cx="958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4730750" y="5216103"/>
            <a:ext cx="958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pic>
        <p:nvPicPr>
          <p:cNvPr id="86028" name="Picture 12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765425" y="1493416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9" name="Picture 13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2770188" y="2836441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0" name="Picture 14" descr="http://www.dca.fee.unicamp.br/dipcourse/html-dip/c5/s3/addition.gif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2305050" y="4317578"/>
            <a:ext cx="2052638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4" name="Picture 18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6157913" y="151722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5" name="Picture 19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6157913" y="2823741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6" name="Picture 20" descr="http://www.dca.fee.unicamp.br/dipcourse/html-dip/c5/s3/addition-spectrum.gif"/>
          <p:cNvPicPr>
            <a:picLocks noChangeAspect="1" noChangeArrowheads="1"/>
          </p:cNvPicPr>
          <p:nvPr/>
        </p:nvPicPr>
        <p:blipFill>
          <a:blip r:embed="rId12" r:link="rId13" cstate="print"/>
          <a:srcRect/>
          <a:stretch>
            <a:fillRect/>
          </a:stretch>
        </p:blipFill>
        <p:spPr bwMode="auto">
          <a:xfrm>
            <a:off x="5894388" y="4247728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37" name="AutoShape 21"/>
          <p:cNvSpPr>
            <a:spLocks noChangeArrowheads="1"/>
          </p:cNvSpPr>
          <p:nvPr/>
        </p:nvSpPr>
        <p:spPr bwMode="auto">
          <a:xfrm>
            <a:off x="4683125" y="3082503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38" name="Text Box 22"/>
          <p:cNvSpPr txBox="1">
            <a:spLocks noChangeArrowheads="1"/>
          </p:cNvSpPr>
          <p:nvPr/>
        </p:nvSpPr>
        <p:spPr bwMode="auto">
          <a:xfrm>
            <a:off x="4672013" y="3619078"/>
            <a:ext cx="958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6039" name="Text Box 23"/>
          <p:cNvSpPr txBox="1">
            <a:spLocks noChangeArrowheads="1"/>
          </p:cNvSpPr>
          <p:nvPr/>
        </p:nvSpPr>
        <p:spPr bwMode="auto">
          <a:xfrm>
            <a:off x="2114550" y="1837903"/>
            <a:ext cx="4812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A</a:t>
            </a:r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2136775" y="3169816"/>
            <a:ext cx="4587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B</a:t>
            </a:r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357158" y="4572008"/>
            <a:ext cx="1920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0.25 * A </a:t>
            </a:r>
          </a:p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+ 0.75 * B</a:t>
            </a: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395536" y="188913"/>
            <a:ext cx="856895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Property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of Two-Dimensional DFT </a:t>
            </a:r>
            <a:r>
              <a:rPr lang="zh-CN" altLang="zh-TW" sz="2800" dirty="0">
                <a:latin typeface="Times New Roman" pitchFamily="18" charset="0"/>
                <a:cs typeface="Times New Roman" pitchFamily="18" charset="0"/>
              </a:rPr>
              <a:t>Linear </a:t>
            </a:r>
            <a:r>
              <a:rPr lang="zh-CN" altLang="zh-TW" sz="2800" dirty="0" smtClean="0">
                <a:latin typeface="Times New Roman" pitchFamily="18" charset="0"/>
                <a:cs typeface="Times New Roman" pitchFamily="18" charset="0"/>
              </a:rPr>
              <a:t>Combination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2D-DFT</a:t>
            </a: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sz="4400" b="1" dirty="0" smtClean="0">
                <a:latin typeface="Times New Roman" pitchFamily="18" charset="0"/>
                <a:cs typeface="Times New Roman" pitchFamily="18" charset="0"/>
              </a:rPr>
              <a:t>线性组合</a:t>
            </a:r>
            <a:endParaRPr lang="zh-TW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7"/>
          <p:cNvSpPr>
            <a:spLocks noGrp="1" noChangeArrowheads="1"/>
          </p:cNvSpPr>
          <p:nvPr>
            <p:ph type="title"/>
          </p:nvPr>
        </p:nvSpPr>
        <p:spPr>
          <a:xfrm>
            <a:off x="323565" y="5166320"/>
            <a:ext cx="849687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HP=10 5 3                          HP=30</a:t>
            </a:r>
            <a:b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图象处理演示软件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DFT lena-gray512-24bit.bmp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增强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亮度</a:t>
            </a:r>
            <a:endParaRPr lang="en-US" altLang="zh-CN" sz="36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202562"/>
              </p:ext>
            </p:extLst>
          </p:nvPr>
        </p:nvGraphicFramePr>
        <p:xfrm>
          <a:off x="250825" y="413494"/>
          <a:ext cx="4321175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16" name="Image" r:id="rId4" imgW="6501587" imgH="6501587" progId="Photoshop.Image.10">
                  <p:embed/>
                </p:oleObj>
              </mc:Choice>
              <mc:Fallback>
                <p:oleObj name="Image" r:id="rId4" imgW="6501587" imgH="6501587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13494"/>
                        <a:ext cx="4321175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40061303"/>
              </p:ext>
            </p:extLst>
          </p:nvPr>
        </p:nvGraphicFramePr>
        <p:xfrm>
          <a:off x="4643438" y="408732"/>
          <a:ext cx="4321175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17" name="Image" r:id="rId6" imgW="6501587" imgH="6501587" progId="Photoshop.Image.10">
                  <p:embed/>
                </p:oleObj>
              </mc:Choice>
              <mc:Fallback>
                <p:oleObj name="Image" r:id="rId6" imgW="6501587" imgH="6501587" progId="Photoshop.Image.1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08732"/>
                        <a:ext cx="4321175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71406" y="476250"/>
            <a:ext cx="9072594" cy="6048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CBmpDemoDoc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OnHpfilter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x=abs(width/2-i);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y=abs(height/2-j);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	if((x*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*y)&lt;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         *(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(0.0,0.0);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 }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050"/>
            <a:ext cx="4267200" cy="79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628800"/>
            <a:ext cx="5472112" cy="497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1779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58" y="142852"/>
            <a:ext cx="8532812" cy="90834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Relationship Between Time 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Spatial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）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and Frequency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Domain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时频域的联系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10.3 Fourier</a:t>
            </a:r>
            <a:r>
              <a:rPr lang="zh-CN" altLang="en-US" dirty="0" smtClean="0">
                <a:latin typeface="+mn-ea"/>
              </a:rPr>
              <a:t>变换的性质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10.4 Fourier</a:t>
            </a:r>
            <a:r>
              <a:rPr lang="zh-CN" altLang="en-US" dirty="0" smtClean="0">
                <a:latin typeface="+mn-ea"/>
              </a:rPr>
              <a:t>变换的应用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10.4.1 </a:t>
            </a:r>
            <a:r>
              <a:rPr lang="zh-CN" altLang="en-US" dirty="0" smtClean="0">
                <a:latin typeface="+mn-ea"/>
              </a:rPr>
              <a:t>高通滤波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低通滤波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10.4.3 </a:t>
            </a:r>
            <a:r>
              <a:rPr lang="zh-CN" altLang="en-US" dirty="0" smtClean="0">
                <a:latin typeface="+mn-ea"/>
              </a:rPr>
              <a:t>图像压缩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10.4.4 </a:t>
            </a:r>
            <a:r>
              <a:rPr lang="zh-CN" altLang="en-US" dirty="0" smtClean="0"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2" y="620713"/>
            <a:ext cx="7776219" cy="569912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Fourier</a:t>
            </a:r>
            <a:r>
              <a:rPr lang="zh-CN" altLang="en-US" b="1" dirty="0">
                <a:latin typeface="+mn-ea"/>
                <a:ea typeface="+mn-ea"/>
              </a:rPr>
              <a:t>变换的低通滤波示例</a:t>
            </a:r>
          </a:p>
        </p:txBody>
      </p:sp>
      <p:pic>
        <p:nvPicPr>
          <p:cNvPr id="183310" name="Picture 14" descr="tt009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628775"/>
            <a:ext cx="3598862" cy="3598863"/>
          </a:xfrm>
          <a:noFill/>
          <a:ln/>
        </p:spPr>
      </p:pic>
      <p:pic>
        <p:nvPicPr>
          <p:cNvPr id="183311" name="Picture 15" descr="tt009fft"/>
          <p:cNvPicPr>
            <a:picLocks noGrp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11188" y="1628775"/>
            <a:ext cx="3598862" cy="3598863"/>
          </a:xfrm>
          <a:noFill/>
          <a:ln/>
        </p:spPr>
      </p:pic>
      <p:sp>
        <p:nvSpPr>
          <p:cNvPr id="183313" name="Rectangle 17"/>
          <p:cNvSpPr>
            <a:spLocks noChangeAspect="1" noChangeArrowheads="1"/>
          </p:cNvSpPr>
          <p:nvPr/>
        </p:nvSpPr>
        <p:spPr bwMode="auto">
          <a:xfrm>
            <a:off x="933450" y="1943100"/>
            <a:ext cx="2951163" cy="2951163"/>
          </a:xfrm>
          <a:prstGeom prst="rect">
            <a:avLst/>
          </a:prstGeom>
          <a:noFill/>
          <a:ln w="6350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3314" name="Picture 18" descr="tt009fftl32"/>
          <p:cNvPicPr>
            <a:picLocks noGrp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87900" y="1628775"/>
            <a:ext cx="3598863" cy="3598863"/>
          </a:xfrm>
          <a:noFill/>
          <a:ln/>
        </p:spPr>
      </p:pic>
      <p:sp>
        <p:nvSpPr>
          <p:cNvPr id="183316" name="Rectangle 20"/>
          <p:cNvSpPr>
            <a:spLocks noChangeAspect="1" noChangeArrowheads="1"/>
          </p:cNvSpPr>
          <p:nvPr/>
        </p:nvSpPr>
        <p:spPr bwMode="auto">
          <a:xfrm>
            <a:off x="1435100" y="2452688"/>
            <a:ext cx="1943100" cy="1943100"/>
          </a:xfrm>
          <a:prstGeom prst="rect">
            <a:avLst/>
          </a:prstGeom>
          <a:noFill/>
          <a:ln w="16510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3317" name="Picture 21" descr="tt009fft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3613" y="1628775"/>
            <a:ext cx="3598862" cy="359886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3" grpId="0" animBg="1"/>
      <p:bldP spid="1833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big_tujunga_wa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2547" name="Text Box 3"/>
          <p:cNvSpPr txBox="1">
            <a:spLocks noChangeArrowheads="1"/>
          </p:cNvSpPr>
          <p:nvPr/>
        </p:nvSpPr>
        <p:spPr bwMode="auto">
          <a:xfrm>
            <a:off x="0" y="1556792"/>
            <a:ext cx="9144000" cy="2123658"/>
          </a:xfrm>
          <a:prstGeom prst="rect">
            <a:avLst/>
          </a:prstGeom>
          <a:solidFill>
            <a:srgbClr val="00CCFF">
              <a:alpha val="50000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Example </a:t>
            </a:r>
            <a:endParaRPr kumimoji="1" lang="en-US" altLang="zh-CN" sz="6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  <a:p>
            <a:pPr algn="ctr">
              <a:defRPr/>
            </a:pPr>
            <a:r>
              <a:rPr kumimoji="1" lang="zh-CN" altLang="en-US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实  例</a:t>
            </a:r>
            <a:endParaRPr kumimoji="1" lang="zh-CN" altLang="en-US" sz="6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506413"/>
            <a:ext cx="7632700" cy="575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101366"/>
            <a:ext cx="4500562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01366"/>
            <a:ext cx="4500563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低通滤波</a:t>
            </a:r>
          </a:p>
        </p:txBody>
      </p:sp>
      <p:sp>
        <p:nvSpPr>
          <p:cNvPr id="2" name="矩形 1"/>
          <p:cNvSpPr/>
          <p:nvPr/>
        </p:nvSpPr>
        <p:spPr>
          <a:xfrm>
            <a:off x="216087" y="5796315"/>
            <a:ext cx="85689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01Lena&amp;皱纹&amp;登月\图象处理演示软件_注_org1_DFT</a:t>
            </a:r>
          </a:p>
          <a:p>
            <a:pPr eaLnBrk="1" hangingPunct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低通滤波器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woman.bmp   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filter60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333375"/>
            <a:ext cx="7772400" cy="6524625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x=abs(width/2-i);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y=abs(height/2-j);</a:t>
            </a:r>
          </a:p>
          <a:p>
            <a:pPr>
              <a:lnSpc>
                <a:spcPct val="90000"/>
              </a:lnSpc>
              <a:buNone/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修改频率值 </a:t>
            </a:r>
            <a:r>
              <a:rPr lang="en-US" altLang="zh-CN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tonglijing</a:t>
            </a:r>
            <a:endParaRPr lang="en-US" altLang="zh-CN" sz="28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	if((x*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*y)&gt;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                	*(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(0.0,0.0);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zh-CN" alt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395288" y="620713"/>
          <a:ext cx="4176712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4" name="Image" r:id="rId4" imgW="3250794" imgH="3250794" progId="Photoshop.Image.10">
                  <p:embed/>
                </p:oleObj>
              </mc:Choice>
              <mc:Fallback>
                <p:oleObj name="Image" r:id="rId4" imgW="3250794" imgH="3250794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620713"/>
                        <a:ext cx="4176712" cy="417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1014432"/>
              </p:ext>
            </p:extLst>
          </p:nvPr>
        </p:nvGraphicFramePr>
        <p:xfrm>
          <a:off x="4643438" y="548680"/>
          <a:ext cx="42164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5" name="Image" r:id="rId6" imgW="3250794" imgH="3250794" progId="Photoshop.Image.10">
                  <p:embed/>
                </p:oleObj>
              </mc:Choice>
              <mc:Fallback>
                <p:oleObj name="Image" r:id="rId6" imgW="3250794" imgH="3250794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48680"/>
                        <a:ext cx="42164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ext Box 10"/>
          <p:cNvSpPr txBox="1">
            <a:spLocks noChangeArrowheads="1"/>
          </p:cNvSpPr>
          <p:nvPr/>
        </p:nvSpPr>
        <p:spPr bwMode="auto">
          <a:xfrm>
            <a:off x="1571604" y="5000636"/>
            <a:ext cx="44640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latin typeface="Times New Roman" pitchFamily="18" charset="0"/>
              </a:rPr>
              <a:t>程序</a:t>
            </a:r>
            <a:r>
              <a:rPr kumimoji="1" lang="en-US" altLang="zh-CN" sz="3200" dirty="0" smtClean="0">
                <a:latin typeface="Times New Roman" pitchFamily="18" charset="0"/>
              </a:rPr>
              <a:t>???</a:t>
            </a:r>
            <a:endParaRPr kumimoji="1" lang="zh-CN" altLang="en-US" sz="3200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>
                <a:latin typeface="Times New Roman" pitchFamily="18" charset="0"/>
              </a:rPr>
              <a:t>方形的</a:t>
            </a:r>
            <a:r>
              <a:rPr kumimoji="1" lang="zh-CN" altLang="en-US" sz="3200" dirty="0" smtClean="0">
                <a:latin typeface="Times New Roman" pitchFamily="18" charset="0"/>
              </a:rPr>
              <a:t>滤波</a:t>
            </a:r>
            <a:r>
              <a:rPr kumimoji="1" lang="en-US" altLang="zh-CN" sz="3200" dirty="0" smtClean="0">
                <a:latin typeface="Times New Roman" pitchFamily="18" charset="0"/>
              </a:rPr>
              <a:t>???</a:t>
            </a:r>
            <a:endParaRPr kumimoji="1" lang="zh-CN" altLang="en-US" sz="3200" dirty="0">
              <a:latin typeface="Times New Roman" pitchFamily="18" charset="0"/>
            </a:endParaRPr>
          </a:p>
        </p:txBody>
      </p:sp>
      <p:sp>
        <p:nvSpPr>
          <p:cNvPr id="13317" name="Text Box 11"/>
          <p:cNvSpPr txBox="1">
            <a:spLocks noChangeArrowheads="1"/>
          </p:cNvSpPr>
          <p:nvPr/>
        </p:nvSpPr>
        <p:spPr bwMode="auto">
          <a:xfrm>
            <a:off x="5004048" y="5084763"/>
            <a:ext cx="34557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增强亮度</a:t>
            </a:r>
            <a:endParaRPr kumimoji="1" lang="zh-CN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7" name="Picture 5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668463" y="1581150"/>
            <a:ext cx="2087562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8" name="Picture 6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175250" y="1557338"/>
            <a:ext cx="2098675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0" name="Picture 8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1665288" y="3922713"/>
            <a:ext cx="2074862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1" name="Picture 9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5184775" y="3924300"/>
            <a:ext cx="2098675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4" name="AutoShape 12"/>
          <p:cNvSpPr>
            <a:spLocks noChangeArrowheads="1"/>
          </p:cNvSpPr>
          <p:nvPr/>
        </p:nvSpPr>
        <p:spPr bwMode="auto">
          <a:xfrm>
            <a:off x="4027488" y="23161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5" name="AutoShape 13"/>
          <p:cNvSpPr>
            <a:spLocks noChangeArrowheads="1"/>
          </p:cNvSpPr>
          <p:nvPr/>
        </p:nvSpPr>
        <p:spPr bwMode="auto">
          <a:xfrm>
            <a:off x="4002088" y="4683125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4016375" y="2738438"/>
            <a:ext cx="958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4035425" y="5118100"/>
            <a:ext cx="9589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DFT</a:t>
            </a:r>
          </a:p>
        </p:txBody>
      </p:sp>
      <p:sp>
        <p:nvSpPr>
          <p:cNvPr id="85008" name="Rectangle 16"/>
          <p:cNvSpPr>
            <a:spLocks noChangeArrowheads="1"/>
          </p:cNvSpPr>
          <p:nvPr/>
        </p:nvSpPr>
        <p:spPr bwMode="auto">
          <a:xfrm>
            <a:off x="928662" y="191542"/>
            <a:ext cx="747967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Property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of Two-Dimensional DFT Rotation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2D-DFT</a:t>
            </a: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的旋转</a:t>
            </a:r>
            <a:endParaRPr lang="zh-CN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86290"/>
              </p:ext>
            </p:extLst>
          </p:nvPr>
        </p:nvGraphicFramePr>
        <p:xfrm>
          <a:off x="2555776" y="260648"/>
          <a:ext cx="4752826" cy="475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9" name="Image" r:id="rId4" imgW="3250794" imgH="3250794" progId="Photoshop.Image.10">
                  <p:embed/>
                </p:oleObj>
              </mc:Choice>
              <mc:Fallback>
                <p:oleObj name="Image" r:id="rId4" imgW="3250794" imgH="3250794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60648"/>
                        <a:ext cx="4752826" cy="4752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23528" y="522920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\02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课堂演示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\01Lena&amp;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皱纹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登月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图象处理演示软件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_tong-moon5-256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恢复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CBmpDemoDoc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::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OnLpfilter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</a:p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理想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低通滤波器 不用输入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lena-gray512-24bit.bmp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404813"/>
            <a:ext cx="8348662" cy="64531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如何改写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？？？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x=abs(width/2-i);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y=abs(height/2-j);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//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修改频率值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tonglijing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if((x*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*y)&gt;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*(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(0.0,  0.0);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}</a:t>
            </a:r>
            <a:endParaRPr lang="zh-CN" alt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29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404813"/>
            <a:ext cx="8348662" cy="645318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x=abs(width/2-i);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y=abs(height/2-j);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//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修改频率值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tonglijing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	//if((x*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*y)&gt;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  //*(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(0.0,  0.0);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//added by 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tonglijing</a:t>
            </a:r>
            <a:endParaRPr lang="en-US" altLang="zh-CN" sz="24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			if( (x&gt;60) || (y&gt;60) || (x&lt;-60) || (y&lt;-60) 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			*(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(0.0,   0.0);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}</a:t>
            </a:r>
            <a:endParaRPr lang="zh-CN" alt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10.3 Fourier</a:t>
            </a:r>
            <a:r>
              <a:rPr lang="zh-CN" altLang="en-US" dirty="0" smtClean="0">
                <a:latin typeface="+mn-ea"/>
              </a:rPr>
              <a:t>变换的性质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10.4 Fourier</a:t>
            </a:r>
            <a:r>
              <a:rPr lang="zh-CN" altLang="en-US" dirty="0" smtClean="0">
                <a:latin typeface="+mn-ea"/>
              </a:rPr>
              <a:t>变换的应用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10.4.1 </a:t>
            </a:r>
            <a:r>
              <a:rPr lang="zh-CN" altLang="en-US" dirty="0" smtClean="0">
                <a:latin typeface="+mn-ea"/>
              </a:rPr>
              <a:t>高频分量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10.4.2 </a:t>
            </a:r>
            <a:r>
              <a:rPr lang="zh-CN" altLang="en-US" dirty="0" smtClean="0">
                <a:latin typeface="+mn-ea"/>
              </a:rPr>
              <a:t>低频分量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图像压缩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10.4.4 </a:t>
            </a:r>
            <a:r>
              <a:rPr lang="zh-CN" altLang="en-US" dirty="0" smtClean="0"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7777163" cy="12969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二维</a:t>
            </a:r>
            <a:r>
              <a:rPr lang="en-US" altLang="zh-CN" b="1" dirty="0" smtClean="0">
                <a:latin typeface="+mn-ea"/>
                <a:ea typeface="+mn-ea"/>
              </a:rPr>
              <a:t>Fourier</a:t>
            </a:r>
            <a:r>
              <a:rPr lang="zh-CN" altLang="en-US" b="1" dirty="0" smtClean="0">
                <a:latin typeface="+mn-ea"/>
                <a:ea typeface="+mn-ea"/>
              </a:rPr>
              <a:t>变换的图像压缩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57364"/>
            <a:ext cx="7848872" cy="360045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+mj-ea"/>
                <a:ea typeface="+mj-ea"/>
              </a:rPr>
              <a:t>变换系数刚好表现的是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各个频率点上的幅值</a:t>
            </a:r>
            <a:r>
              <a:rPr lang="zh-CN" altLang="en-US" dirty="0" smtClean="0">
                <a:latin typeface="+mj-ea"/>
                <a:ea typeface="+mj-ea"/>
              </a:rPr>
              <a:t>。可以用来进行压缩编码。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+mj-ea"/>
                <a:ea typeface="+mj-ea"/>
              </a:rPr>
              <a:t>考虑到高频反映细节、低频反映景物概貌的特性。往往认为可将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高频系数置为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zh-CN" altLang="en-US" dirty="0" smtClean="0">
                <a:latin typeface="+mj-ea"/>
                <a:ea typeface="+mj-ea"/>
              </a:rPr>
              <a:t>，以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骗过人眼</a:t>
            </a:r>
            <a:r>
              <a:rPr lang="zh-CN" altLang="en-US" b="1" dirty="0" smtClean="0">
                <a:latin typeface="+mj-ea"/>
                <a:ea typeface="+mj-ea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3716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基于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Fourier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变换的压缩</a:t>
            </a:r>
            <a:endParaRPr lang="zh-CN" altLang="en-US" dirty="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86051" name="Picture 3" descr="tt009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4213" y="1828814"/>
            <a:ext cx="3598862" cy="3598862"/>
          </a:xfrm>
          <a:noFill/>
        </p:spPr>
      </p:pic>
      <p:pic>
        <p:nvPicPr>
          <p:cNvPr id="386059" name="Picture 11" descr="tt009fftss0909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29250" y="1828268"/>
            <a:ext cx="2247900" cy="2247900"/>
          </a:xfrm>
          <a:noFill/>
        </p:spPr>
      </p:pic>
      <p:pic>
        <p:nvPicPr>
          <p:cNvPr id="386057" name="Picture 9" descr="tt009fftss1616"/>
          <p:cNvPicPr>
            <a:picLocks noGrp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73613" y="1828814"/>
            <a:ext cx="3598862" cy="3598862"/>
          </a:xfrm>
          <a:noFill/>
        </p:spPr>
      </p:pic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5143504" y="5786454"/>
            <a:ext cx="3071834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频谱图像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1000100" y="5715016"/>
            <a:ext cx="3643338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压缩率为：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1.7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386054" name="Text Box 6"/>
          <p:cNvSpPr txBox="1">
            <a:spLocks noChangeArrowheads="1"/>
          </p:cNvSpPr>
          <p:nvPr/>
        </p:nvSpPr>
        <p:spPr bwMode="auto">
          <a:xfrm>
            <a:off x="785786" y="5857892"/>
            <a:ext cx="4075138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压缩率为：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2.24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386055" name="Text Box 7"/>
          <p:cNvSpPr txBox="1">
            <a:spLocks noChangeArrowheads="1"/>
          </p:cNvSpPr>
          <p:nvPr/>
        </p:nvSpPr>
        <p:spPr bwMode="auto">
          <a:xfrm>
            <a:off x="857224" y="5786454"/>
            <a:ext cx="3646510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压缩率为：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3.3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</a:p>
        </p:txBody>
      </p:sp>
      <p:pic>
        <p:nvPicPr>
          <p:cNvPr id="386056" name="Picture 8" descr="tt009fftl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213" y="1828814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58" name="Picture 10" descr="tt009fftl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1828814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60" name="Picture 12" descr="tt009fftl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3" y="1828814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61" name="Picture 13" descr="tt009fftss20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7900" y="1828814"/>
            <a:ext cx="3598863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62" name="Rectangle 14"/>
          <p:cNvSpPr>
            <a:spLocks noChangeArrowheads="1"/>
          </p:cNvSpPr>
          <p:nvPr/>
        </p:nvSpPr>
        <p:spPr bwMode="auto">
          <a:xfrm>
            <a:off x="4802188" y="1828814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3" name="Rectangle 15"/>
          <p:cNvSpPr>
            <a:spLocks noChangeArrowheads="1"/>
          </p:cNvSpPr>
          <p:nvPr/>
        </p:nvSpPr>
        <p:spPr bwMode="auto">
          <a:xfrm>
            <a:off x="6877050" y="1828814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4" name="Rectangle 16"/>
          <p:cNvSpPr>
            <a:spLocks noChangeArrowheads="1"/>
          </p:cNvSpPr>
          <p:nvPr/>
        </p:nvSpPr>
        <p:spPr bwMode="auto">
          <a:xfrm>
            <a:off x="6877050" y="3902089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5" name="Rectangle 17"/>
          <p:cNvSpPr>
            <a:spLocks noChangeArrowheads="1"/>
          </p:cNvSpPr>
          <p:nvPr/>
        </p:nvSpPr>
        <p:spPr bwMode="auto">
          <a:xfrm>
            <a:off x="4787900" y="3902089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6" name="Rectangle 18"/>
          <p:cNvSpPr>
            <a:spLocks noChangeArrowheads="1"/>
          </p:cNvSpPr>
          <p:nvPr/>
        </p:nvSpPr>
        <p:spPr bwMode="auto">
          <a:xfrm>
            <a:off x="4787900" y="1828814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7" name="Rectangle 19"/>
          <p:cNvSpPr>
            <a:spLocks noChangeArrowheads="1"/>
          </p:cNvSpPr>
          <p:nvPr/>
        </p:nvSpPr>
        <p:spPr bwMode="auto">
          <a:xfrm>
            <a:off x="6804025" y="1828814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8" name="Rectangle 20"/>
          <p:cNvSpPr>
            <a:spLocks noChangeArrowheads="1"/>
          </p:cNvSpPr>
          <p:nvPr/>
        </p:nvSpPr>
        <p:spPr bwMode="auto">
          <a:xfrm>
            <a:off x="4787900" y="3844939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69" name="Rectangle 21"/>
          <p:cNvSpPr>
            <a:spLocks noChangeArrowheads="1"/>
          </p:cNvSpPr>
          <p:nvPr/>
        </p:nvSpPr>
        <p:spPr bwMode="auto">
          <a:xfrm>
            <a:off x="6804025" y="3843351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70" name="Rectangle 22"/>
          <p:cNvSpPr>
            <a:spLocks noChangeArrowheads="1"/>
          </p:cNvSpPr>
          <p:nvPr/>
        </p:nvSpPr>
        <p:spPr bwMode="auto">
          <a:xfrm>
            <a:off x="4787900" y="1828814"/>
            <a:ext cx="1655763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71" name="Rectangle 23"/>
          <p:cNvSpPr>
            <a:spLocks noChangeArrowheads="1"/>
          </p:cNvSpPr>
          <p:nvPr/>
        </p:nvSpPr>
        <p:spPr bwMode="auto">
          <a:xfrm>
            <a:off x="6732588" y="3771914"/>
            <a:ext cx="1655762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72" name="Rectangle 24"/>
          <p:cNvSpPr>
            <a:spLocks noChangeArrowheads="1"/>
          </p:cNvSpPr>
          <p:nvPr/>
        </p:nvSpPr>
        <p:spPr bwMode="auto">
          <a:xfrm>
            <a:off x="4787900" y="3771914"/>
            <a:ext cx="1655763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6073" name="Rectangle 25"/>
          <p:cNvSpPr>
            <a:spLocks noChangeArrowheads="1"/>
          </p:cNvSpPr>
          <p:nvPr/>
        </p:nvSpPr>
        <p:spPr bwMode="auto">
          <a:xfrm>
            <a:off x="6732588" y="1828814"/>
            <a:ext cx="1655762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6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860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8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1" fill="hold"/>
                                        <p:tgtEl>
                                          <p:spTgt spid="3860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3" grpId="0" animBg="1"/>
      <p:bldP spid="386053" grpId="1" animBg="1"/>
      <p:bldP spid="386054" grpId="0" animBg="1"/>
      <p:bldP spid="386054" grpId="1" animBg="1"/>
      <p:bldP spid="386055" grpId="0" animBg="1"/>
      <p:bldP spid="386055" grpId="1" animBg="1"/>
      <p:bldP spid="386062" grpId="0" animBg="1"/>
      <p:bldP spid="386063" grpId="0" animBg="1"/>
      <p:bldP spid="386064" grpId="0" animBg="1"/>
      <p:bldP spid="386065" grpId="0" animBg="1"/>
      <p:bldP spid="386066" grpId="0" animBg="1"/>
      <p:bldP spid="386067" grpId="0" animBg="1"/>
      <p:bldP spid="386068" grpId="0" animBg="1"/>
      <p:bldP spid="386069" grpId="0" animBg="1"/>
      <p:bldP spid="386070" grpId="0" animBg="1"/>
      <p:bldP spid="386071" grpId="0" animBg="1"/>
      <p:bldP spid="386072" grpId="0" animBg="1"/>
      <p:bldP spid="38607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76250"/>
            <a:ext cx="8001000" cy="8382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基于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Fourier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变换的压缩</a:t>
            </a:r>
          </a:p>
        </p:txBody>
      </p:sp>
      <p:pic>
        <p:nvPicPr>
          <p:cNvPr id="220175" name="Picture 15" descr="tt0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628775"/>
            <a:ext cx="3840162" cy="2879725"/>
          </a:xfrm>
          <a:noFill/>
        </p:spPr>
      </p:pic>
      <p:pic>
        <p:nvPicPr>
          <p:cNvPr id="220198" name="Picture 38" descr="tt002fftss2015"/>
          <p:cNvPicPr>
            <a:picLocks noGrp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16463" y="1628775"/>
            <a:ext cx="3838575" cy="2879725"/>
          </a:xfrm>
          <a:noFill/>
        </p:spPr>
      </p:pic>
      <p:pic>
        <p:nvPicPr>
          <p:cNvPr id="220200" name="Picture 40" descr="tt002fftss16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1547813" y="5300663"/>
            <a:ext cx="3024187" cy="4572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压缩率为：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8.1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1547813" y="5300663"/>
            <a:ext cx="3313112" cy="457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压缩率为：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10.77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0172" name="Text Box 12"/>
          <p:cNvSpPr txBox="1">
            <a:spLocks noChangeArrowheads="1"/>
          </p:cNvSpPr>
          <p:nvPr/>
        </p:nvSpPr>
        <p:spPr bwMode="auto">
          <a:xfrm>
            <a:off x="1547813" y="5300663"/>
            <a:ext cx="416719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压缩率为：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16.1  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pic>
        <p:nvPicPr>
          <p:cNvPr id="220181" name="Picture 21" descr="tt002fftl6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1" name="Picture 31" descr="tt002fftl2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202" name="Picture 42" descr="tt002fftss12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463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3" name="Picture 33" descr="tt002fftl2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201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2201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220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 animBg="1"/>
      <p:bldP spid="220166" grpId="1" animBg="1"/>
      <p:bldP spid="220167" grpId="0" animBg="1"/>
      <p:bldP spid="220167" grpId="1" animBg="1"/>
      <p:bldP spid="220172" grpId="0" animBg="1"/>
      <p:bldP spid="22017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big_tujunga_wa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2547" name="Text Box 3"/>
          <p:cNvSpPr txBox="1">
            <a:spLocks noChangeArrowheads="1"/>
          </p:cNvSpPr>
          <p:nvPr/>
        </p:nvSpPr>
        <p:spPr bwMode="auto">
          <a:xfrm>
            <a:off x="0" y="1556792"/>
            <a:ext cx="9144000" cy="2123658"/>
          </a:xfrm>
          <a:prstGeom prst="rect">
            <a:avLst/>
          </a:prstGeom>
          <a:solidFill>
            <a:srgbClr val="00CCFF">
              <a:alpha val="50000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Example </a:t>
            </a:r>
            <a:endParaRPr kumimoji="1" lang="en-US" altLang="zh-CN" sz="6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  <a:p>
            <a:pPr algn="ctr">
              <a:defRPr/>
            </a:pPr>
            <a:r>
              <a:rPr kumimoji="1" lang="zh-CN" altLang="en-US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新魏" pitchFamily="2" charset="-122"/>
              </a:rPr>
              <a:t>实  例</a:t>
            </a:r>
            <a:endParaRPr kumimoji="1" lang="zh-CN" altLang="en-US" sz="6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华文新魏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2987824" y="5229200"/>
            <a:ext cx="33835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哪幅是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原图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908720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908720"/>
            <a:ext cx="39608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683569" y="5157788"/>
            <a:ext cx="79208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 smtClean="0"/>
              <a:t>         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原图                              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压缩后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                     频率系数 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8.35:1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765175"/>
            <a:ext cx="3960813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765175"/>
            <a:ext cx="39608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5377AE-B866-4465-8C91-128A272B44C4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213" y="-17463"/>
            <a:ext cx="3992562" cy="1143001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旋转不变性</a:t>
            </a:r>
          </a:p>
        </p:txBody>
      </p:sp>
      <p:pic>
        <p:nvPicPr>
          <p:cNvPr id="31748" name="Picture 4" descr="s307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15616" y="1124744"/>
            <a:ext cx="6929346" cy="5517232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27384"/>
            <a:ext cx="77724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频谱范围</a:t>
            </a:r>
          </a:p>
        </p:txBody>
      </p:sp>
      <p:graphicFrame>
        <p:nvGraphicFramePr>
          <p:cNvPr id="12290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6061432"/>
              </p:ext>
            </p:extLst>
          </p:nvPr>
        </p:nvGraphicFramePr>
        <p:xfrm>
          <a:off x="4716016" y="1333897"/>
          <a:ext cx="4110608" cy="411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4" name="Image" r:id="rId4" imgW="6501587" imgH="6501587" progId="Photoshop.Image.10">
                  <p:embed/>
                </p:oleObj>
              </mc:Choice>
              <mc:Fallback>
                <p:oleObj name="Image" r:id="rId4" imgW="6501587" imgH="6501587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333897"/>
                        <a:ext cx="4110608" cy="4110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3603834"/>
              </p:ext>
            </p:extLst>
          </p:nvPr>
        </p:nvGraphicFramePr>
        <p:xfrm>
          <a:off x="395536" y="1340049"/>
          <a:ext cx="4103688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5" name="Image" r:id="rId6" imgW="6501587" imgH="6501587" progId="Photoshop.Image.10">
                  <p:embed/>
                </p:oleObj>
              </mc:Choice>
              <mc:Fallback>
                <p:oleObj name="Image" r:id="rId6" imgW="6501587" imgH="6501587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340049"/>
                        <a:ext cx="4103688" cy="410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395536" y="5420023"/>
            <a:ext cx="843108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Times New Roman" pitchFamily="18" charset="0"/>
                <a:cs typeface="Times New Roman" panose="02020603050405020304" pitchFamily="18" charset="0"/>
              </a:rPr>
              <a:t>频谱图像中高频位置</a:t>
            </a:r>
            <a:r>
              <a:rPr kumimoji="1" lang="zh-CN" alt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与时域</a:t>
            </a:r>
            <a:r>
              <a:rPr kumimoji="1" lang="zh-CN" altLang="en-US" sz="2800" dirty="0">
                <a:latin typeface="Times New Roman" pitchFamily="18" charset="0"/>
                <a:cs typeface="Times New Roman" panose="02020603050405020304" pitchFamily="18" charset="0"/>
              </a:rPr>
              <a:t>图像中高频位置</a:t>
            </a:r>
            <a:r>
              <a:rPr kumimoji="1" lang="zh-CN" altLang="en-US" sz="2800" dirty="0" smtClean="0">
                <a:latin typeface="Times New Roman" pitchFamily="18" charset="0"/>
                <a:cs typeface="Times New Roman" panose="02020603050405020304" pitchFamily="18" charset="0"/>
              </a:rPr>
              <a:t>无关。</a:t>
            </a:r>
            <a:endParaRPr kumimoji="1" lang="en-US" altLang="zh-CN" sz="28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图象处理演示软件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_DFT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lena-gray512-24bit.bmp</a:t>
            </a: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低通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 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频谱   亮度增强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IDFT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6516688" y="836216"/>
            <a:ext cx="1223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LP=100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10.3 Fourier</a:t>
            </a:r>
            <a:r>
              <a:rPr lang="zh-CN" altLang="en-US" dirty="0" smtClean="0">
                <a:latin typeface="+mn-ea"/>
              </a:rPr>
              <a:t>变换的性质</a:t>
            </a:r>
            <a:endParaRPr lang="en-US" altLang="zh-CN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CN" dirty="0" smtClean="0">
                <a:latin typeface="+mn-ea"/>
              </a:rPr>
              <a:t>10.4 Fourier</a:t>
            </a:r>
            <a:r>
              <a:rPr lang="zh-CN" altLang="en-US" dirty="0" smtClean="0">
                <a:latin typeface="+mn-ea"/>
              </a:rPr>
              <a:t>变换的应用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10.4.1 </a:t>
            </a:r>
            <a:r>
              <a:rPr lang="zh-CN" altLang="en-US" dirty="0" smtClean="0">
                <a:latin typeface="+mn-ea"/>
              </a:rPr>
              <a:t>高频分量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10.4.2 </a:t>
            </a:r>
            <a:r>
              <a:rPr lang="zh-CN" altLang="en-US" dirty="0" smtClean="0">
                <a:latin typeface="+mn-ea"/>
              </a:rPr>
              <a:t>低频分量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dirty="0" smtClean="0">
                <a:latin typeface="+mn-ea"/>
              </a:rPr>
              <a:t>10.4.3 </a:t>
            </a:r>
            <a:r>
              <a:rPr lang="zh-CN" altLang="en-US" dirty="0" smtClean="0">
                <a:latin typeface="+mn-ea"/>
              </a:rPr>
              <a:t>图像压缩</a:t>
            </a:r>
            <a:endParaRPr lang="en-US" altLang="zh-CN" dirty="0" smtClean="0"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1104854"/>
            <a:ext cx="5429288" cy="542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7"/>
          <p:cNvSpPr txBox="1">
            <a:spLocks noChangeArrowheads="1"/>
          </p:cNvSpPr>
          <p:nvPr/>
        </p:nvSpPr>
        <p:spPr bwMode="auto">
          <a:xfrm>
            <a:off x="2143108" y="214290"/>
            <a:ext cx="52562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4400" b="1" dirty="0" smtClean="0">
                <a:latin typeface="Times New Roman" pitchFamily="18" charset="0"/>
              </a:rPr>
              <a:t>如何去噪</a:t>
            </a:r>
            <a:endParaRPr kumimoji="1" lang="zh-CN" altLang="en-US" sz="4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25538"/>
            <a:ext cx="4176713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5"/>
          <p:cNvGraphicFramePr>
            <a:graphicFrameLocks noGrp="1" noChangeAspect="1"/>
          </p:cNvGraphicFramePr>
          <p:nvPr>
            <p:ph/>
          </p:nvPr>
        </p:nvGraphicFramePr>
        <p:xfrm>
          <a:off x="4572000" y="1124744"/>
          <a:ext cx="4176464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3" name="Image" r:id="rId4" imgW="3250794" imgH="3250794" progId="Photoshop.Image.10">
                  <p:embed/>
                </p:oleObj>
              </mc:Choice>
              <mc:Fallback>
                <p:oleObj name="Image" r:id="rId4" imgW="3250794" imgH="3250794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24744"/>
                        <a:ext cx="4176464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765498"/>
            <a:ext cx="4176713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3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229769013"/>
              </p:ext>
            </p:extLst>
          </p:nvPr>
        </p:nvGraphicFramePr>
        <p:xfrm>
          <a:off x="4644008" y="764704"/>
          <a:ext cx="4176464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7" name="Image" r:id="rId5" imgW="3250794" imgH="3250794" progId="Photoshop.Image.10">
                  <p:embed/>
                </p:oleObj>
              </mc:Choice>
              <mc:Fallback>
                <p:oleObj name="Image" r:id="rId5" imgW="3250794" imgH="3250794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764704"/>
                        <a:ext cx="4176464" cy="417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1569" y="5157192"/>
            <a:ext cx="84966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  <a:cs typeface="Times New Roman" panose="02020603050405020304" pitchFamily="18" charset="0"/>
              </a:rPr>
              <a:t>图象处理演示软件</a:t>
            </a:r>
            <a:r>
              <a:rPr lang="en-US" altLang="zh-CN" sz="3200" dirty="0">
                <a:latin typeface="+mn-ea"/>
                <a:ea typeface="+mn-ea"/>
                <a:cs typeface="Times New Roman" panose="02020603050405020304" pitchFamily="18" charset="0"/>
              </a:rPr>
              <a:t>_</a:t>
            </a:r>
            <a:r>
              <a:rPr lang="zh-CN" altLang="en-US" sz="3200" dirty="0">
                <a:latin typeface="+mn-ea"/>
                <a:ea typeface="+mn-ea"/>
                <a:cs typeface="Times New Roman" panose="02020603050405020304" pitchFamily="18" charset="0"/>
              </a:rPr>
              <a:t>注</a:t>
            </a:r>
            <a:r>
              <a:rPr lang="en-US" altLang="zh-CN" sz="3200" dirty="0">
                <a:latin typeface="+mn-ea"/>
                <a:ea typeface="+mn-ea"/>
                <a:cs typeface="Times New Roman" panose="02020603050405020304" pitchFamily="18" charset="0"/>
              </a:rPr>
              <a:t>_tong-moon5-256</a:t>
            </a:r>
            <a:r>
              <a:rPr lang="zh-CN" altLang="en-US" sz="3200" dirty="0">
                <a:latin typeface="+mn-ea"/>
                <a:ea typeface="+mn-ea"/>
                <a:cs typeface="Times New Roman" panose="02020603050405020304" pitchFamily="18" charset="0"/>
              </a:rPr>
              <a:t>恢复</a:t>
            </a:r>
          </a:p>
          <a:p>
            <a:pPr eaLnBrk="1" hangingPunct="1"/>
            <a:r>
              <a:rPr lang="zh-CN" altLang="en-US" sz="3200" dirty="0">
                <a:latin typeface="+mn-ea"/>
                <a:ea typeface="+mn-ea"/>
                <a:cs typeface="Times New Roman" panose="02020603050405020304" pitchFamily="18" charset="0"/>
              </a:rPr>
              <a:t>带通进入 无</a:t>
            </a:r>
            <a:r>
              <a:rPr lang="zh-CN" altLang="en-US" sz="3200" dirty="0" smtClean="0">
                <a:latin typeface="+mn-ea"/>
                <a:ea typeface="+mn-ea"/>
                <a:cs typeface="Times New Roman" panose="02020603050405020304" pitchFamily="18" charset="0"/>
              </a:rPr>
              <a:t>参数 </a:t>
            </a:r>
            <a:r>
              <a:rPr lang="en-US" altLang="zh-CN" sz="3200" dirty="0" smtClean="0">
                <a:latin typeface="+mn-ea"/>
                <a:ea typeface="+mn-ea"/>
                <a:cs typeface="Times New Roman" panose="02020603050405020304" pitchFamily="18" charset="0"/>
              </a:rPr>
              <a:t>moon5-256.bmp</a:t>
            </a:r>
            <a:endParaRPr lang="en-US" altLang="zh-CN" sz="32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23850" y="1412875"/>
          <a:ext cx="42164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0" name="Image" r:id="rId4" imgW="3250794" imgH="3250794" progId="Photoshop.Image.10">
                  <p:embed/>
                </p:oleObj>
              </mc:Choice>
              <mc:Fallback>
                <p:oleObj name="Image" r:id="rId4" imgW="3250794" imgH="3250794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12875"/>
                        <a:ext cx="42164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716463" y="1412875"/>
          <a:ext cx="4183062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1" name="Image" r:id="rId6" imgW="3250794" imgH="3250794" progId="Photoshop.Image.10">
                  <p:embed/>
                </p:oleObj>
              </mc:Choice>
              <mc:Fallback>
                <p:oleObj name="Image" r:id="rId6" imgW="3250794" imgH="3250794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412875"/>
                        <a:ext cx="4183062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260350"/>
            <a:ext cx="8642350" cy="63373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1800" b="1" dirty="0" smtClean="0"/>
              <a:t>	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for(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=0;i&lt;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width;i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for(j=0;j&lt;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height;j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x=abs(width/2-i);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y=abs(height/2-j);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7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//changed by 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tonglijing</a:t>
            </a:r>
            <a:endParaRPr lang="en-US" altLang="zh-CN" sz="27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// if( ((x*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*y)&lt;var1*var1)&amp;&amp;((x*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x+y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*y)&lt;var2*var2) 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// *(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(0.0,0.0);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if( (((x==0)&amp;&amp; (y&gt;15))||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       (y==0)&amp;&amp;(x&gt;15))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                        (x==93) ||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(x==92) ||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(x==94)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(x==38)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(x==39)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(y==50)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(y==51)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(y==52) ||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	          (y==124) 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	                *(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m_Data+j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width+i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CN" sz="2700" dirty="0" err="1" smtClean="0">
                <a:latin typeface="Times New Roman" pitchFamily="18" charset="0"/>
                <a:cs typeface="Times New Roman" pitchFamily="18" charset="0"/>
              </a:rPr>
              <a:t>wComplex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(0.0,0.0);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	}</a:t>
            </a:r>
            <a:endParaRPr lang="zh-CN" altLang="en-US" sz="27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484784"/>
            <a:ext cx="423912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3960440" cy="38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500042"/>
            <a:ext cx="8715404" cy="596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主要内容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00808"/>
            <a:ext cx="7412558" cy="4114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10.3 Fourier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变换的性质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514350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 Fourier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变换的应用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高频分量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低频分量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10.4.3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图像压缩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914400" lvl="1" indent="-514350"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10.4.4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图像去噪</a:t>
            </a:r>
          </a:p>
          <a:p>
            <a:pPr marL="514350" indent="-514350">
              <a:buNone/>
            </a:pPr>
            <a:endParaRPr lang="zh-CN" altLang="en-US" dirty="0" smtClean="0">
              <a:latin typeface="+mn-ea"/>
            </a:endParaRPr>
          </a:p>
          <a:p>
            <a:pPr marL="914400" lvl="1" indent="-514350">
              <a:buNone/>
            </a:pP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0" y="-134938"/>
          <a:ext cx="9144000" cy="699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9" name="Image" r:id="rId3" imgW="9152381" imgH="7000000" progId="Photoshop.Image.10">
                  <p:embed/>
                </p:oleObj>
              </mc:Choice>
              <mc:Fallback>
                <p:oleObj name="Image" r:id="rId3" imgW="9152381" imgH="700000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34938"/>
                        <a:ext cx="9144000" cy="699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变换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0289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graphicFrame>
        <p:nvGraphicFramePr>
          <p:cNvPr id="27650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0" y="0"/>
          <a:ext cx="9144000" cy="678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3" name="Image" r:id="rId3" imgW="9238095" imgH="6780952" progId="Photoshop.Image.10">
                  <p:embed/>
                </p:oleObj>
              </mc:Choice>
              <mc:Fallback>
                <p:oleObj name="Image" r:id="rId3" imgW="9238095" imgH="6780952" progId="Photoshop.Image.1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78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9575" y="2060848"/>
          <a:ext cx="657225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7" name="Equation" r:id="rId4" imgW="116129117" imgH="52425917" progId="Equation.DSMT4">
                  <p:embed/>
                </p:oleObj>
              </mc:Choice>
              <mc:Fallback>
                <p:oleObj name="Equation" r:id="rId4" imgW="116129117" imgH="52425917" progId="Equation.DSMT4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060848"/>
                        <a:ext cx="6572250" cy="2664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76256" y="2060848"/>
            <a:ext cx="309562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平移性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0000FF"/>
                </a:solidFill>
              </a:rPr>
              <a:t>平均</a:t>
            </a:r>
            <a:r>
              <a:rPr lang="zh-CN" altLang="en-US" sz="3200" b="1" dirty="0">
                <a:solidFill>
                  <a:srgbClr val="0000FF"/>
                </a:solidFill>
              </a:rPr>
              <a:t>性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0000FF"/>
                </a:solidFill>
              </a:rPr>
              <a:t>结合</a:t>
            </a:r>
            <a:r>
              <a:rPr lang="zh-CN" altLang="en-US" sz="3200" b="1" dirty="0">
                <a:solidFill>
                  <a:srgbClr val="0000FF"/>
                </a:solidFill>
              </a:rPr>
              <a:t>对称性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对称性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333375"/>
            <a:ext cx="9793088" cy="114300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Some Properties of Fourier transform</a:t>
            </a:r>
            <a:r>
              <a:rPr lang="en-US" altLang="zh-TW" sz="36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en-US" altLang="zh-TW" sz="3600" b="1" dirty="0" smtClean="0">
                <a:latin typeface="宋体" pitchFamily="2" charset="-122"/>
                <a:ea typeface="宋体" pitchFamily="2" charset="-122"/>
              </a:rPr>
            </a:b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傅里叶变换的其它性质</a:t>
            </a:r>
            <a:endParaRPr lang="en-US" altLang="zh-TW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5157192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结合对称性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=》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对称性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???</a:t>
            </a:r>
            <a:endParaRPr lang="zh-CN" altLang="en-US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4856</TotalTime>
  <Words>1515</Words>
  <Application>Microsoft Office PowerPoint</Application>
  <PresentationFormat>全屏显示(4:3)</PresentationFormat>
  <Paragraphs>351</Paragraphs>
  <Slides>70</Slides>
  <Notes>35</Notes>
  <HiddenSlides>2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PMingLiU</vt:lpstr>
      <vt:lpstr>PMingLiU</vt:lpstr>
      <vt:lpstr>华文细黑</vt:lpstr>
      <vt:lpstr>华文新魏</vt:lpstr>
      <vt:lpstr>宋体</vt:lpstr>
      <vt:lpstr>Arial</vt:lpstr>
      <vt:lpstr>Calibri</vt:lpstr>
      <vt:lpstr>Times New Roman</vt:lpstr>
      <vt:lpstr>Wingdings</vt:lpstr>
      <vt:lpstr>Office 主题</vt:lpstr>
      <vt:lpstr>Image</vt:lpstr>
      <vt:lpstr>Equation</vt:lpstr>
      <vt:lpstr>方程式</vt:lpstr>
      <vt:lpstr>第十章  图像变换</vt:lpstr>
      <vt:lpstr>主要内容</vt:lpstr>
      <vt:lpstr>PowerPoint 演示文稿</vt:lpstr>
      <vt:lpstr>PowerPoint 演示文稿</vt:lpstr>
      <vt:lpstr>PowerPoint 演示文稿</vt:lpstr>
      <vt:lpstr>旋转不变性</vt:lpstr>
      <vt:lpstr>PowerPoint 演示文稿</vt:lpstr>
      <vt:lpstr>PowerPoint 演示文稿</vt:lpstr>
      <vt:lpstr>Some Properties of Fourier transform 傅里叶变换的其它性质</vt:lpstr>
      <vt:lpstr>PowerPoint 演示文稿</vt:lpstr>
      <vt:lpstr>PowerPoint 演示文稿</vt:lpstr>
      <vt:lpstr>Some Properties of Fourier transform 傅里叶变换的其它性质</vt:lpstr>
      <vt:lpstr>二维离散傅里叶变换(复习)</vt:lpstr>
      <vt:lpstr>PowerPoint 演示文稿</vt:lpstr>
      <vt:lpstr>PowerPoint 演示文稿</vt:lpstr>
      <vt:lpstr>Some Properties of Fourier transform 傅里叶变换的其它性质</vt:lpstr>
      <vt:lpstr>二维离散傅里叶变换(复习)</vt:lpstr>
      <vt:lpstr>PowerPoint 演示文稿</vt:lpstr>
      <vt:lpstr>PowerPoint 演示文稿</vt:lpstr>
      <vt:lpstr>Some Properties of Fourier transform 傅里叶变换的其它性质</vt:lpstr>
      <vt:lpstr>PowerPoint 演示文稿</vt:lpstr>
      <vt:lpstr>图像的Fourier变换</vt:lpstr>
      <vt:lpstr>PowerPoint 演示文稿</vt:lpstr>
      <vt:lpstr>二维离散傅里叶变换(复习)</vt:lpstr>
      <vt:lpstr>公式推导</vt:lpstr>
      <vt:lpstr>PowerPoint 演示文稿</vt:lpstr>
      <vt:lpstr>Some Properties of Fourier transform 傅里叶变换的其它性质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二维Fourier变换的图像滤波</vt:lpstr>
      <vt:lpstr>PowerPoint 演示文稿</vt:lpstr>
      <vt:lpstr>图像的Fourier变换</vt:lpstr>
      <vt:lpstr>图像的Fourier变换</vt:lpstr>
      <vt:lpstr>Fourier变换的高通滤波</vt:lpstr>
      <vt:lpstr>PowerPoint 演示文稿</vt:lpstr>
      <vt:lpstr>           HP=10 5 3                          HP=30 图象处理演示软件_DFT lena-gray512-24bit.bmp 图像----增强亮度</vt:lpstr>
      <vt:lpstr>PowerPoint 演示文稿</vt:lpstr>
      <vt:lpstr>Relationship Between Time （Spatial） and Frequency Domain       时频域的联系</vt:lpstr>
      <vt:lpstr>主要内容</vt:lpstr>
      <vt:lpstr>Fourier变换的低通滤波示例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二维Fourier变换的图像压缩</vt:lpstr>
      <vt:lpstr>基于Fourier变换的压缩</vt:lpstr>
      <vt:lpstr>基于Fourier变换的压缩</vt:lpstr>
      <vt:lpstr>PowerPoint 演示文稿</vt:lpstr>
      <vt:lpstr>PowerPoint 演示文稿</vt:lpstr>
      <vt:lpstr>PowerPoint 演示文稿</vt:lpstr>
      <vt:lpstr>频谱范围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第十章  图像变换</vt:lpstr>
    </vt:vector>
  </TitlesOfParts>
  <Company>buct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</dc:title>
  <dc:subject/>
  <dc:creator>Administrator</dc:creator>
  <cp:lastModifiedBy>Administrator</cp:lastModifiedBy>
  <cp:revision>897</cp:revision>
  <dcterms:created xsi:type="dcterms:W3CDTF">2000-12-16T10:56:20Z</dcterms:created>
  <dcterms:modified xsi:type="dcterms:W3CDTF">2018-12-10T14:07:19Z</dcterms:modified>
</cp:coreProperties>
</file>